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407" r:id="rId2"/>
    <p:sldId id="439" r:id="rId3"/>
    <p:sldId id="440" r:id="rId4"/>
    <p:sldId id="441" r:id="rId5"/>
    <p:sldId id="443" r:id="rId6"/>
    <p:sldId id="430" r:id="rId7"/>
    <p:sldId id="444" r:id="rId8"/>
    <p:sldId id="410" r:id="rId9"/>
    <p:sldId id="438" r:id="rId10"/>
    <p:sldId id="317" r:id="rId11"/>
    <p:sldId id="411" r:id="rId12"/>
    <p:sldId id="412" r:id="rId13"/>
    <p:sldId id="413" r:id="rId14"/>
    <p:sldId id="414" r:id="rId15"/>
    <p:sldId id="415" r:id="rId16"/>
    <p:sldId id="416" r:id="rId17"/>
    <p:sldId id="448" r:id="rId18"/>
    <p:sldId id="418" r:id="rId19"/>
    <p:sldId id="419" r:id="rId20"/>
    <p:sldId id="421" r:id="rId21"/>
    <p:sldId id="449" r:id="rId22"/>
    <p:sldId id="432" r:id="rId23"/>
    <p:sldId id="437" r:id="rId24"/>
    <p:sldId id="450" r:id="rId25"/>
    <p:sldId id="452" r:id="rId26"/>
  </p:sldIdLst>
  <p:sldSz cx="9144000" cy="6858000" type="screen4x3"/>
  <p:notesSz cx="6794500" cy="99314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  <a:srgbClr val="000099"/>
    <a:srgbClr val="00E266"/>
    <a:srgbClr val="FFFFCC"/>
    <a:srgbClr val="CCFFFF"/>
    <a:srgbClr val="75D977"/>
    <a:srgbClr val="0033CC"/>
    <a:srgbClr val="50BCFE"/>
    <a:srgbClr val="62B4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>
        <p:scale>
          <a:sx n="100" d="100"/>
          <a:sy n="100" d="100"/>
        </p:scale>
        <p:origin x="-516" y="11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2232" y="-102"/>
      </p:cViewPr>
      <p:guideLst>
        <p:guide orient="horz" pos="3127"/>
        <p:guide pos="21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Igors_documents\Icao\AVSEC\&#1054;&#1090;&#1095;&#1077;&#1090;\10th%20Directors%20Meeting_France\&#1040;&#1041;_2012%20&#1089;&#1074;&#1086;&#1076;&#1085;&#1072;&#1103;%20&#1080;&#1085;&#1086;&#1089;&#1090;&#1088;&#1072;&#1085;&#1094;&#1099;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043705211005919E-2"/>
          <c:y val="2.9780379012261049E-2"/>
          <c:w val="0.88808836395450552"/>
          <c:h val="0.69876296712910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  <a:r>
                      <a:rPr lang="ru-RU"/>
                      <a:t>400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214</c:v>
                </c:pt>
                <c:pt idx="1">
                  <c:v>255</c:v>
                </c:pt>
                <c:pt idx="2">
                  <c:v>296</c:v>
                </c:pt>
                <c:pt idx="3">
                  <c:v>422</c:v>
                </c:pt>
                <c:pt idx="4">
                  <c:v>430</c:v>
                </c:pt>
                <c:pt idx="5">
                  <c:v>906</c:v>
                </c:pt>
                <c:pt idx="6">
                  <c:v>1276</c:v>
                </c:pt>
                <c:pt idx="7">
                  <c:v>1745</c:v>
                </c:pt>
                <c:pt idx="8">
                  <c:v>1660</c:v>
                </c:pt>
                <c:pt idx="9">
                  <c:v>2054</c:v>
                </c:pt>
                <c:pt idx="10">
                  <c:v>2173</c:v>
                </c:pt>
                <c:pt idx="11">
                  <c:v>1371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19104"/>
        <c:axId val="20720640"/>
      </c:barChart>
      <c:catAx>
        <c:axId val="20719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720640"/>
        <c:crosses val="autoZero"/>
        <c:auto val="1"/>
        <c:lblAlgn val="ctr"/>
        <c:lblOffset val="100"/>
        <c:noMultiLvlLbl val="0"/>
      </c:catAx>
      <c:valAx>
        <c:axId val="20720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7191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2"/>
            <c:bubble3D val="0"/>
            <c:spPr>
              <a:solidFill>
                <a:srgbClr val="00B0F0"/>
              </a:solidFill>
            </c:spPr>
          </c:dPt>
          <c:dPt>
            <c:idx val="3"/>
            <c:bubble3D val="0"/>
            <c:spPr>
              <a:solidFill>
                <a:srgbClr val="CC0000"/>
              </a:solidFill>
            </c:spPr>
          </c:dPt>
          <c:dPt>
            <c:idx val="4"/>
            <c:bubble3D val="0"/>
            <c:spPr>
              <a:solidFill>
                <a:srgbClr val="349719"/>
              </a:solidFill>
            </c:spPr>
          </c:dPt>
          <c:dPt>
            <c:idx val="5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7"/>
            <c:bubble3D val="0"/>
            <c:spPr>
              <a:solidFill>
                <a:srgbClr val="7030A0"/>
              </a:solidFill>
            </c:spPr>
          </c:dPt>
          <c:dPt>
            <c:idx val="8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9"/>
            <c:bubble3D val="0"/>
            <c:spPr>
              <a:solidFill>
                <a:srgbClr val="66FF99"/>
              </a:solidFill>
            </c:spPr>
          </c:dPt>
          <c:dPt>
            <c:idx val="10"/>
            <c:bubble3D val="0"/>
            <c:spPr>
              <a:solidFill>
                <a:srgbClr val="FF99FF"/>
              </a:solidFill>
            </c:spPr>
          </c:dPt>
          <c:dPt>
            <c:idx val="11"/>
            <c:bubble3D val="0"/>
            <c:spPr>
              <a:noFill/>
              <a:ln>
                <a:noFill/>
              </a:ln>
            </c:spPr>
          </c:dPt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9.7199194861659469E-2"/>
                  <c:y val="2.190909013173938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uk-UA" dirty="0" smtClean="0"/>
                      <a:t>400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3342639413121089E-2"/>
                  <c:y val="9.9988824901539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3036507948363965E-3"/>
                  <c:y val="0.146322434319759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9.022391612103893E-2"/>
                  <c:y val="0.123910022471088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9.487628804190304E-2"/>
                  <c:y val="-1.5090805783570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8.7959305135517085E-2"/>
                  <c:y val="-8.1433148880322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6.0204294107584627E-2"/>
                  <c:y val="-0.112117197591957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4749782438124911E-2"/>
                  <c:y val="-0.123351267548074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4.3175352229806559E-5"/>
                  <c:y val="-0.132852754956627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delete val="1"/>
            </c:dLbl>
            <c:txPr>
              <a:bodyPr/>
              <a:lstStyle/>
              <a:p>
                <a:pPr>
                  <a:defRPr b="1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Лист1!$A$2:$A$13</c:f>
              <c:strCache>
                <c:ptCount val="12"/>
                <c:pt idx="0">
                  <c:v>Кв. 1</c:v>
                </c:pt>
                <c:pt idx="1">
                  <c:v>Кв. 2</c:v>
                </c:pt>
                <c:pt idx="2">
                  <c:v>2014</c:v>
                </c:pt>
                <c:pt idx="3">
                  <c:v>2013</c:v>
                </c:pt>
                <c:pt idx="4">
                  <c:v>2012</c:v>
                </c:pt>
                <c:pt idx="5">
                  <c:v>2011</c:v>
                </c:pt>
                <c:pt idx="6">
                  <c:v>2010</c:v>
                </c:pt>
                <c:pt idx="7">
                  <c:v>2009</c:v>
                </c:pt>
                <c:pt idx="8">
                  <c:v>2008</c:v>
                </c:pt>
                <c:pt idx="9">
                  <c:v>2007</c:v>
                </c:pt>
                <c:pt idx="10">
                  <c:v>2006</c:v>
                </c:pt>
                <c:pt idx="11">
                  <c:v>2005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8.2000000000000011</c:v>
                </c:pt>
                <c:pt idx="1">
                  <c:v>3.2</c:v>
                </c:pt>
                <c:pt idx="2">
                  <c:v>1330</c:v>
                </c:pt>
                <c:pt idx="3">
                  <c:v>2173</c:v>
                </c:pt>
                <c:pt idx="4">
                  <c:v>1804</c:v>
                </c:pt>
                <c:pt idx="5">
                  <c:v>1909</c:v>
                </c:pt>
                <c:pt idx="6">
                  <c:v>1436</c:v>
                </c:pt>
                <c:pt idx="7">
                  <c:v>945</c:v>
                </c:pt>
                <c:pt idx="8">
                  <c:v>743</c:v>
                </c:pt>
                <c:pt idx="9">
                  <c:v>248</c:v>
                </c:pt>
                <c:pt idx="10">
                  <c:v>134</c:v>
                </c:pt>
                <c:pt idx="11">
                  <c:v>3000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7"/>
        <c:holeSize val="50"/>
      </c:doughnutChart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11"/>
        <c:delete val="1"/>
      </c:legendEntry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2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090408821514002"/>
          <c:y val="0.23878242497750304"/>
          <c:w val="0.69604596579931033"/>
          <c:h val="0.61538557846551423"/>
        </c:manualLayout>
      </c:layout>
      <c:pie3DChart>
        <c:varyColors val="1"/>
        <c:ser>
          <c:idx val="0"/>
          <c:order val="0"/>
          <c:tx>
            <c:v>Страны 2008 год</c:v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000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9"/>
            <c:bubble3D val="0"/>
            <c:spPr>
              <a:solidFill>
                <a:srgbClr val="FF00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4"/>
              <c:layout>
                <c:manualLayout>
                  <c:x val="6.86624329940933E-3"/>
                  <c:y val="8.31191758420604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6.3249820614108051E-3"/>
                  <c:y val="-9.056011320379607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5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АБ_диаграмма!$I$4:$I$13</c:f>
              <c:numCache>
                <c:formatCode>General</c:formatCode>
                <c:ptCount val="10"/>
                <c:pt idx="0">
                  <c:v>25</c:v>
                </c:pt>
                <c:pt idx="1">
                  <c:v>21</c:v>
                </c:pt>
                <c:pt idx="2">
                  <c:v>17</c:v>
                </c:pt>
                <c:pt idx="3">
                  <c:v>10</c:v>
                </c:pt>
                <c:pt idx="4">
                  <c:v>8</c:v>
                </c:pt>
                <c:pt idx="5">
                  <c:v>4</c:v>
                </c:pt>
                <c:pt idx="6">
                  <c:v>14</c:v>
                </c:pt>
                <c:pt idx="7">
                  <c:v>17</c:v>
                </c:pt>
                <c:pt idx="8">
                  <c:v>9</c:v>
                </c:pt>
                <c:pt idx="9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91559754123392667"/>
          <c:y val="8.0128330529364144E-3"/>
          <c:w val="7.5364109910791219E-2"/>
          <c:h val="0.98718103212175745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 rtl="0">
            <a:defRPr sz="133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uk-UA"/>
        </a:p>
      </c:txPr>
    </c:legend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45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uk-UA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735" y="9431627"/>
            <a:ext cx="2943157" cy="49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6" tIns="45591" rIns="91186" bIns="4559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280DD7C-AF9F-4566-9B28-6E2EC47E6E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68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3158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6" tIns="45591" rIns="91186" bIns="4559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ru-RU"/>
              <a:t>ASTC (Kyiv, Ukraine)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735" y="1"/>
            <a:ext cx="2943157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6" tIns="45591" rIns="91186" bIns="4559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CA1686B-348A-41BC-B0C2-FE9624993FF0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326" y="4717416"/>
            <a:ext cx="5437850" cy="446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6" tIns="45591" rIns="91186" bIns="455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627"/>
            <a:ext cx="2943158" cy="49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6" tIns="45591" rIns="91186" bIns="4559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ru-RU"/>
              <a:t>ICAO 8th ASTC Directors Meeting </a:t>
            </a:r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735" y="9431627"/>
            <a:ext cx="2943157" cy="49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6" tIns="45591" rIns="91186" bIns="4559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58EF907-25B6-4CED-86C1-A2FCDA19E7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826222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ASTC (Kyiv, Ukraine)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ICAO 8th ASTC Directors Meeting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8EF907-25B6-4CED-86C1-A2FCDA19E7AE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1"/>
            <a:ext cx="2944765" cy="496570"/>
          </a:xfrm>
          <a:noFill/>
        </p:spPr>
        <p:txBody>
          <a:bodyPr/>
          <a:lstStyle/>
          <a:p>
            <a:r>
              <a:rPr lang="ru-RU" smtClean="0"/>
              <a:t>ASTC (Kyiv, Ukraine)</a:t>
            </a:r>
          </a:p>
        </p:txBody>
      </p:sp>
      <p:sp>
        <p:nvSpPr>
          <p:cNvPr id="47107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433229"/>
            <a:ext cx="2944765" cy="496570"/>
          </a:xfrm>
          <a:noFill/>
        </p:spPr>
        <p:txBody>
          <a:bodyPr/>
          <a:lstStyle/>
          <a:p>
            <a:r>
              <a:rPr lang="ru-RU" smtClean="0"/>
              <a:t>ICAO 8th ASTC Directors Meeting </a:t>
            </a:r>
          </a:p>
        </p:txBody>
      </p:sp>
      <p:sp>
        <p:nvSpPr>
          <p:cNvPr id="4710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127" y="9433229"/>
            <a:ext cx="2944765" cy="496570"/>
          </a:xfrm>
          <a:noFill/>
        </p:spPr>
        <p:txBody>
          <a:bodyPr/>
          <a:lstStyle/>
          <a:p>
            <a:fld id="{A95BF34F-99C5-4539-BA98-A7CEF93C0439}" type="slidenum">
              <a:rPr lang="ru-RU" smtClean="0"/>
              <a:pPr/>
              <a:t>22</a:t>
            </a:fld>
            <a:endParaRPr lang="ru-RU" smtClean="0"/>
          </a:p>
        </p:txBody>
      </p:sp>
      <p:sp>
        <p:nvSpPr>
          <p:cNvPr id="471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39788" y="947738"/>
            <a:ext cx="4965700" cy="3724275"/>
          </a:xfrm>
          <a:ln/>
        </p:spPr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326" y="4715814"/>
            <a:ext cx="5437850" cy="4470732"/>
          </a:xfrm>
          <a:noFill/>
          <a:ln/>
        </p:spPr>
        <p:txBody>
          <a:bodyPr lIns="92717" tIns="46359" rIns="92717" bIns="46359"/>
          <a:lstStyle/>
          <a:p>
            <a:pPr eaLnBrk="1" hangingPunct="1"/>
            <a:endParaRPr lang="uk-U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1"/>
            <a:ext cx="2944765" cy="496570"/>
          </a:xfrm>
          <a:noFill/>
        </p:spPr>
        <p:txBody>
          <a:bodyPr/>
          <a:lstStyle/>
          <a:p>
            <a:r>
              <a:rPr lang="ru-RU" smtClean="0"/>
              <a:t>ASTC (Kyiv, Ukraine)</a:t>
            </a:r>
          </a:p>
        </p:txBody>
      </p:sp>
      <p:sp>
        <p:nvSpPr>
          <p:cNvPr id="52227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433229"/>
            <a:ext cx="2944765" cy="496570"/>
          </a:xfrm>
          <a:noFill/>
        </p:spPr>
        <p:txBody>
          <a:bodyPr/>
          <a:lstStyle/>
          <a:p>
            <a:r>
              <a:rPr lang="ru-RU" smtClean="0"/>
              <a:t>ICAO 8th ASTC Directors Meeting </a:t>
            </a:r>
          </a:p>
        </p:txBody>
      </p:sp>
      <p:sp>
        <p:nvSpPr>
          <p:cNvPr id="5222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127" y="9433229"/>
            <a:ext cx="2944765" cy="496570"/>
          </a:xfrm>
          <a:noFill/>
        </p:spPr>
        <p:txBody>
          <a:bodyPr/>
          <a:lstStyle/>
          <a:p>
            <a:fld id="{1B1C3AE3-8817-4510-B729-3F1445A59D23}" type="slidenum">
              <a:rPr lang="ru-RU" smtClean="0"/>
              <a:pPr/>
              <a:t>23</a:t>
            </a:fld>
            <a:endParaRPr lang="ru-RU" smtClean="0"/>
          </a:p>
        </p:txBody>
      </p:sp>
      <p:sp>
        <p:nvSpPr>
          <p:cNvPr id="522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39788" y="947738"/>
            <a:ext cx="4965700" cy="3724275"/>
          </a:xfrm>
          <a:ln/>
        </p:spPr>
      </p:sp>
      <p:sp>
        <p:nvSpPr>
          <p:cNvPr id="522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326" y="4715814"/>
            <a:ext cx="5437850" cy="4470732"/>
          </a:xfrm>
          <a:noFill/>
          <a:ln/>
        </p:spPr>
        <p:txBody>
          <a:bodyPr lIns="92717" tIns="46359" rIns="92717" bIns="46359"/>
          <a:lstStyle/>
          <a:p>
            <a:pPr eaLnBrk="1" hangingPunct="1"/>
            <a:endParaRPr lang="uk-UA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2D44F-903B-41A8-917D-29DA79C65EF8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BA548-0BFE-44FE-86AA-3057C3BC18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BCD2B-41B3-4895-953B-B9C50ECB07CD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FEF65-FA7E-4731-8AAC-6D029ED390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97322-B65D-404B-89B4-40A589B0DEDB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D52CD-5FFB-4590-A66B-2B155D1A6C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607EE-459E-4302-AEE3-50AB198B9DDF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06102-E822-46D5-89E5-1FBC3AF669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10000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B0F69-407C-4112-BACA-7B1A0758434F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A8921-5CDE-483E-BE19-ED96BED601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90B47-9271-4542-BCAE-AF433D3F2A14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758A7-A403-465D-8519-C435498944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B2893-B5C4-4237-A51C-E01E08672CE7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8B9FB-542B-46B4-AE9C-6D96B14B29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7BED6-7877-46BA-8542-A2A9DFF8157A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B7F71-5A7F-4F9C-B1F0-2D938DDA8C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6F3A6-C054-45BE-B991-7EE8AE1B6A6D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B1038-3FD8-42B9-88A1-685C1417BF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A256A-525E-4183-9FED-95A3082705F9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C4479-DA3E-448F-984F-911BD51082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641F9-9FB8-4281-B1D5-F539A7E47E61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322D7-B092-4EA1-931F-80A3254105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1B3B6-A7DE-4D7F-9BF3-D1C9E3CC5A2F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9DCE6-B84B-45F3-9EB2-23FAAA0C0A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2B4FE"/>
            </a:gs>
            <a:gs pos="50000">
              <a:srgbClr val="DEEFFF"/>
            </a:gs>
            <a:gs pos="100000">
              <a:srgbClr val="62B4F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6C140C7C-1939-4415-BD7F-C2B885A710DE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453188"/>
            <a:ext cx="21336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6D668E0-542E-4545-AFF7-FF20E91EB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4" r:id="rId13"/>
  </p:sldLayoutIdLst>
  <p:transition spd="slow" advTm="10000">
    <p:blinds dir="vert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755650" y="61913"/>
            <a:ext cx="7772400" cy="14700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tx1"/>
                </a:solidFill>
                <a:cs typeface="Times New Roman" pitchFamily="18" charset="0"/>
              </a:rPr>
              <a:t>Інститут ІКАО</a:t>
            </a:r>
            <a:r>
              <a:rPr lang="en-US" b="1" smtClean="0">
                <a:solidFill>
                  <a:schemeClr val="tx1"/>
                </a:solidFill>
                <a:cs typeface="Times New Roman" pitchFamily="18" charset="0"/>
              </a:rPr>
              <a:t> (</a:t>
            </a:r>
            <a:r>
              <a:rPr lang="ru-RU" b="1" smtClean="0">
                <a:solidFill>
                  <a:schemeClr val="tx1"/>
                </a:solidFill>
                <a:cs typeface="Times New Roman" pitchFamily="18" charset="0"/>
              </a:rPr>
              <a:t>НАУ</a:t>
            </a:r>
            <a:r>
              <a:rPr lang="en-US" b="1" smtClean="0">
                <a:solidFill>
                  <a:schemeClr val="tx1"/>
                </a:solidFill>
                <a:cs typeface="Times New Roman" pitchFamily="18" charset="0"/>
              </a:rPr>
              <a:t>)</a:t>
            </a:r>
            <a:r>
              <a:rPr lang="ru-RU" b="1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b="1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b="1" smtClean="0">
                <a:solidFill>
                  <a:schemeClr val="tx1"/>
                </a:solidFill>
                <a:cs typeface="Times New Roman" pitchFamily="18" charset="0"/>
              </a:rPr>
              <a:t>(Київ, Україна)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6650" y="1658938"/>
            <a:ext cx="6911975" cy="505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4A8304-FDC6-4A49-AE3A-BCBED95B6D8F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500033" y="1229544"/>
            <a:ext cx="882335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uk-UA" sz="2600" b="1" dirty="0" smtClean="0">
                <a:solidFill>
                  <a:srgbClr val="000099"/>
                </a:solidFill>
                <a:latin typeface="+mn-lt"/>
              </a:rPr>
              <a:t>У 2014 р. курси пройшли слухачі з:</a:t>
            </a:r>
            <a:endParaRPr lang="uk-UA" sz="2600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959943" y="1696802"/>
            <a:ext cx="1512888" cy="47063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18000"/>
              </a:lnSpc>
              <a:spcBef>
                <a:spcPts val="0"/>
              </a:spcBef>
            </a:pPr>
            <a:r>
              <a:rPr lang="ru-RU" sz="2200" dirty="0">
                <a:latin typeface="Times New Roman" pitchFamily="18" charset="0"/>
              </a:rPr>
              <a:t>- </a:t>
            </a:r>
            <a:r>
              <a:rPr lang="ru-RU" sz="1600" dirty="0">
                <a:latin typeface="Times New Roman" pitchFamily="18" charset="0"/>
              </a:rPr>
              <a:t>Азербайджан</a:t>
            </a:r>
          </a:p>
          <a:p>
            <a:pPr eaLnBrk="0" hangingPunct="0">
              <a:lnSpc>
                <a:spcPct val="118000"/>
              </a:lnSpc>
              <a:spcBef>
                <a:spcPts val="0"/>
              </a:spcBef>
            </a:pPr>
            <a:r>
              <a:rPr lang="ru-RU" sz="2200" dirty="0">
                <a:latin typeface="Times New Roman" pitchFamily="18" charset="0"/>
              </a:rPr>
              <a:t>- </a:t>
            </a:r>
            <a:r>
              <a:rPr lang="ru-RU" sz="1600" dirty="0" err="1">
                <a:latin typeface="Times New Roman" pitchFamily="18" charset="0"/>
              </a:rPr>
              <a:t>Грузія</a:t>
            </a:r>
            <a:r>
              <a:rPr lang="ru-RU" sz="1600" dirty="0">
                <a:latin typeface="Times New Roman" pitchFamily="18" charset="0"/>
              </a:rPr>
              <a:t> </a:t>
            </a:r>
          </a:p>
          <a:p>
            <a:pPr eaLnBrk="0" hangingPunct="0">
              <a:lnSpc>
                <a:spcPct val="118000"/>
              </a:lnSpc>
              <a:spcBef>
                <a:spcPts val="0"/>
              </a:spcBef>
            </a:pPr>
            <a:r>
              <a:rPr lang="ru-RU" sz="2200" dirty="0">
                <a:latin typeface="Times New Roman" pitchFamily="18" charset="0"/>
              </a:rPr>
              <a:t>-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</a:rPr>
              <a:t>Киргизстан</a:t>
            </a:r>
          </a:p>
          <a:p>
            <a:pPr eaLnBrk="0" hangingPunct="0">
              <a:lnSpc>
                <a:spcPct val="118000"/>
              </a:lnSpc>
              <a:spcBef>
                <a:spcPts val="0"/>
              </a:spcBef>
            </a:pPr>
            <a:r>
              <a:rPr lang="ru-RU" sz="2200" dirty="0">
                <a:latin typeface="Times New Roman" pitchFamily="18" charset="0"/>
              </a:rPr>
              <a:t>- </a:t>
            </a:r>
            <a:r>
              <a:rPr lang="ru-RU" sz="1600" dirty="0" err="1">
                <a:latin typeface="Times New Roman" pitchFamily="18" charset="0"/>
              </a:rPr>
              <a:t>Чорногорія</a:t>
            </a:r>
            <a:endParaRPr lang="ru-RU" sz="1600" dirty="0">
              <a:latin typeface="Times New Roman" pitchFamily="18" charset="0"/>
            </a:endParaRPr>
          </a:p>
          <a:p>
            <a:pPr eaLnBrk="0" hangingPunct="0">
              <a:lnSpc>
                <a:spcPct val="118000"/>
              </a:lnSpc>
              <a:spcBef>
                <a:spcPts val="0"/>
              </a:spcBef>
            </a:pPr>
            <a:r>
              <a:rPr lang="ru-RU" sz="2200" dirty="0">
                <a:latin typeface="Times New Roman" pitchFamily="18" charset="0"/>
              </a:rPr>
              <a:t>-</a:t>
            </a:r>
            <a:r>
              <a:rPr lang="ru-RU" sz="2400" dirty="0">
                <a:latin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</a:rPr>
              <a:t>Казахстан</a:t>
            </a:r>
          </a:p>
          <a:p>
            <a:pPr eaLnBrk="0" hangingPunct="0">
              <a:lnSpc>
                <a:spcPct val="118000"/>
              </a:lnSpc>
              <a:spcBef>
                <a:spcPts val="0"/>
              </a:spcBef>
            </a:pPr>
            <a:r>
              <a:rPr lang="ru-RU" sz="2200" dirty="0">
                <a:latin typeface="Times New Roman" pitchFamily="18" charset="0"/>
              </a:rPr>
              <a:t>-</a:t>
            </a:r>
            <a:r>
              <a:rPr lang="ru-RU" sz="1600" dirty="0">
                <a:latin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</a:rPr>
              <a:t>Туреччина</a:t>
            </a:r>
            <a:endParaRPr lang="ru-RU" sz="1600" dirty="0">
              <a:latin typeface="Times New Roman" pitchFamily="18" charset="0"/>
            </a:endParaRPr>
          </a:p>
          <a:p>
            <a:pPr eaLnBrk="0" hangingPunct="0">
              <a:lnSpc>
                <a:spcPct val="118000"/>
              </a:lnSpc>
              <a:spcBef>
                <a:spcPts val="0"/>
              </a:spcBef>
            </a:pPr>
            <a:r>
              <a:rPr lang="ru-RU" sz="2200" dirty="0">
                <a:latin typeface="Times New Roman" pitchFamily="18" charset="0"/>
              </a:rPr>
              <a:t>-</a:t>
            </a:r>
            <a:r>
              <a:rPr lang="ru-RU" sz="2400" dirty="0">
                <a:latin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</a:rPr>
              <a:t>Білорусія</a:t>
            </a:r>
            <a:endParaRPr lang="ru-RU" sz="1600" dirty="0">
              <a:latin typeface="Times New Roman" pitchFamily="18" charset="0"/>
            </a:endParaRPr>
          </a:p>
          <a:p>
            <a:pPr eaLnBrk="0" hangingPunct="0">
              <a:lnSpc>
                <a:spcPct val="118000"/>
              </a:lnSpc>
              <a:spcBef>
                <a:spcPts val="0"/>
              </a:spcBef>
            </a:pPr>
            <a:r>
              <a:rPr lang="ru-RU" sz="2200" dirty="0">
                <a:latin typeface="Times New Roman" pitchFamily="18" charset="0"/>
              </a:rPr>
              <a:t>-</a:t>
            </a:r>
            <a:r>
              <a:rPr lang="ru-RU" sz="1600" dirty="0">
                <a:latin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</a:rPr>
              <a:t>Росія</a:t>
            </a:r>
            <a:endParaRPr lang="ru-RU" sz="1600" dirty="0">
              <a:latin typeface="Times New Roman" pitchFamily="18" charset="0"/>
            </a:endParaRPr>
          </a:p>
          <a:p>
            <a:pPr eaLnBrk="0" hangingPunct="0">
              <a:lnSpc>
                <a:spcPct val="118000"/>
              </a:lnSpc>
              <a:spcBef>
                <a:spcPts val="0"/>
              </a:spcBef>
            </a:pPr>
            <a:r>
              <a:rPr lang="ru-RU" sz="2200" dirty="0">
                <a:latin typeface="Times New Roman" pitchFamily="18" charset="0"/>
              </a:rPr>
              <a:t>-</a:t>
            </a:r>
            <a:r>
              <a:rPr lang="ru-RU" sz="1600" dirty="0">
                <a:latin typeface="Times New Roman" pitchFamily="18" charset="0"/>
              </a:rPr>
              <a:t> Молдова</a:t>
            </a:r>
            <a:endParaRPr lang="en-US" sz="1600" dirty="0">
              <a:latin typeface="Times New Roman" pitchFamily="18" charset="0"/>
            </a:endParaRPr>
          </a:p>
          <a:p>
            <a:pPr eaLnBrk="0" hangingPunct="0">
              <a:lnSpc>
                <a:spcPct val="118000"/>
              </a:lnSpc>
              <a:spcBef>
                <a:spcPts val="0"/>
              </a:spcBef>
            </a:pPr>
            <a:r>
              <a:rPr lang="en-US" sz="2200" dirty="0">
                <a:latin typeface="Times New Roman" pitchFamily="18" charset="0"/>
              </a:rPr>
              <a:t>-</a:t>
            </a:r>
            <a:r>
              <a:rPr lang="en-US" dirty="0"/>
              <a:t> </a:t>
            </a:r>
            <a:r>
              <a:rPr lang="ru-RU" sz="1600" dirty="0" err="1">
                <a:latin typeface="Times New Roman" pitchFamily="18" charset="0"/>
              </a:rPr>
              <a:t>Інші</a:t>
            </a:r>
            <a:r>
              <a:rPr lang="ru-RU" sz="1600" dirty="0">
                <a:latin typeface="Times New Roman" pitchFamily="18" charset="0"/>
              </a:rPr>
              <a:t>*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22533" y="5818944"/>
            <a:ext cx="6464313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 dirty="0">
                <a:latin typeface="Times New Roman" pitchFamily="18" charset="0"/>
              </a:rPr>
              <a:t>* </a:t>
            </a:r>
            <a:r>
              <a:rPr lang="ru-RU" sz="1600" dirty="0" err="1">
                <a:latin typeface="Times New Roman" pitchFamily="18" charset="0"/>
              </a:rPr>
              <a:t>Вірменія</a:t>
            </a:r>
            <a:r>
              <a:rPr lang="en-US" sz="1600" dirty="0">
                <a:latin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</a:rPr>
              <a:t>Болгарія</a:t>
            </a:r>
            <a:r>
              <a:rPr lang="en-US" sz="1600" dirty="0">
                <a:latin typeface="Times New Roman" pitchFamily="18" charset="0"/>
              </a:rPr>
              <a:t>, </a:t>
            </a:r>
            <a:r>
              <a:rPr lang="ru-RU" sz="1600" dirty="0">
                <a:latin typeface="Times New Roman" pitchFamily="18" charset="0"/>
              </a:rPr>
              <a:t>Китай</a:t>
            </a:r>
            <a:r>
              <a:rPr lang="en-US" sz="1600" dirty="0">
                <a:latin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</a:rPr>
              <a:t>Хорватія</a:t>
            </a:r>
            <a:r>
              <a:rPr lang="en-US" sz="1600" dirty="0">
                <a:latin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</a:rPr>
              <a:t>Естонія</a:t>
            </a:r>
            <a:r>
              <a:rPr lang="en-US" sz="1600" dirty="0">
                <a:latin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</a:rPr>
              <a:t>Йорданія</a:t>
            </a:r>
            <a:r>
              <a:rPr lang="ru-RU" sz="1600" dirty="0">
                <a:latin typeface="Times New Roman" pitchFamily="18" charset="0"/>
              </a:rPr>
              <a:t>,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</a:rPr>
              <a:t>Латвія</a:t>
            </a:r>
            <a:r>
              <a:rPr lang="en-US" sz="1600" dirty="0">
                <a:latin typeface="Times New Roman" pitchFamily="18" charset="0"/>
              </a:rPr>
              <a:t>, </a:t>
            </a:r>
            <a:r>
              <a:rPr lang="ru-RU" sz="1600" dirty="0">
                <a:latin typeface="Times New Roman" pitchFamily="18" charset="0"/>
              </a:rPr>
              <a:t>Литва</a:t>
            </a:r>
            <a:r>
              <a:rPr lang="en-US" sz="1600" dirty="0">
                <a:latin typeface="Times New Roman" pitchFamily="18" charset="0"/>
              </a:rPr>
              <a:t>,</a:t>
            </a:r>
            <a:r>
              <a:rPr lang="ru-RU" sz="1600" dirty="0">
                <a:latin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</a:rPr>
              <a:t>Нідерланди</a:t>
            </a:r>
            <a:r>
              <a:rPr lang="en-US" sz="1600" dirty="0">
                <a:latin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</a:rPr>
              <a:t>Туреччина</a:t>
            </a:r>
            <a:r>
              <a:rPr lang="en-US" sz="1600" dirty="0">
                <a:latin typeface="Times New Roman" pitchFamily="18" charset="0"/>
              </a:rPr>
              <a:t>, </a:t>
            </a:r>
            <a:r>
              <a:rPr lang="ru-RU" sz="1600" dirty="0">
                <a:latin typeface="Times New Roman" pitchFamily="18" charset="0"/>
              </a:rPr>
              <a:t>Узбекистан</a:t>
            </a:r>
            <a:r>
              <a:rPr lang="en-US" sz="1600" dirty="0">
                <a:latin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</a:endParaRPr>
          </a:p>
        </p:txBody>
      </p:sp>
      <p:graphicFrame>
        <p:nvGraphicFramePr>
          <p:cNvPr id="9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3298497"/>
              </p:ext>
            </p:extLst>
          </p:nvPr>
        </p:nvGraphicFramePr>
        <p:xfrm>
          <a:off x="500034" y="1714488"/>
          <a:ext cx="644420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316161" y="142852"/>
            <a:ext cx="8827839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uk-UA" sz="3200" b="1" dirty="0" smtClean="0">
                <a:solidFill>
                  <a:schemeClr val="tx1"/>
                </a:solidFill>
                <a:latin typeface="+mn-lt"/>
              </a:rPr>
              <a:t>Підготовка фахівців</a:t>
            </a:r>
            <a:endParaRPr lang="uk-UA" sz="3200" b="1" dirty="0" smtClean="0">
              <a:latin typeface="+mn-lt"/>
            </a:endParaRPr>
          </a:p>
        </p:txBody>
      </p:sp>
    </p:spTree>
  </p:cSld>
  <p:clrMapOvr>
    <a:masterClrMapping/>
  </p:clrMapOvr>
  <p:transition spd="slow" advTm="10000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633412"/>
          </a:xfrm>
        </p:spPr>
        <p:txBody>
          <a:bodyPr/>
          <a:lstStyle/>
          <a:p>
            <a:pPr eaLnBrk="1" hangingPunct="1"/>
            <a:r>
              <a:rPr lang="uk-UA" b="1" dirty="0" smtClean="0">
                <a:solidFill>
                  <a:schemeClr val="tx1"/>
                </a:solidFill>
              </a:rPr>
              <a:t>Технічне забезпечення</a:t>
            </a:r>
            <a:endParaRPr lang="uk-UA" b="1" dirty="0" smtClean="0">
              <a:solidFill>
                <a:schemeClr val="bg1"/>
              </a:solidFill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714348" y="1412776"/>
            <a:ext cx="7982796" cy="49291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uk-UA" sz="2600" b="1" dirty="0" smtClean="0">
                <a:solidFill>
                  <a:srgbClr val="000099"/>
                </a:solidFill>
              </a:rPr>
              <a:t>В інституті ІКАО є необхідні аудиторії та технічне забезпечення в повній відповідності з методологією ІКАО: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uk-UA" sz="2600" b="1" dirty="0" smtClean="0">
                <a:solidFill>
                  <a:srgbClr val="000099"/>
                </a:solidFill>
              </a:rPr>
              <a:t>Мультимедійна аудиторія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uk-UA" sz="2600" b="1" dirty="0" smtClean="0">
                <a:solidFill>
                  <a:srgbClr val="000099"/>
                </a:solidFill>
              </a:rPr>
              <a:t>Навчальний ангар для моделювання дій персоналу щодо забезпечення безпеки в контрольованих зонах аеропорту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uk-UA" sz="2600" b="1" dirty="0" smtClean="0">
                <a:solidFill>
                  <a:srgbClr val="000099"/>
                </a:solidFill>
              </a:rPr>
              <a:t>Спеціалізована лабораторія аналізу актів незаконного втручання.</a:t>
            </a:r>
          </a:p>
        </p:txBody>
      </p:sp>
    </p:spTree>
  </p:cSld>
  <p:clrMapOvr>
    <a:masterClrMapping/>
  </p:clrMapOvr>
  <p:transition spd="slow" advTm="10000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-68263"/>
            <a:ext cx="8229600" cy="1143001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tx1"/>
                </a:solidFill>
                <a:cs typeface="Times New Roman" pitchFamily="18" charset="0"/>
              </a:rPr>
              <a:t>Технічне забезпечення</a:t>
            </a:r>
            <a:endParaRPr lang="ru-RU" sz="32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Текст 7"/>
          <p:cNvSpPr>
            <a:spLocks noGrp="1"/>
          </p:cNvSpPr>
          <p:nvPr>
            <p:ph type="body" idx="1"/>
          </p:nvPr>
        </p:nvSpPr>
        <p:spPr>
          <a:xfrm>
            <a:off x="214282" y="3643314"/>
            <a:ext cx="2747134" cy="962025"/>
          </a:xfrm>
        </p:spPr>
        <p:txBody>
          <a:bodyPr/>
          <a:lstStyle/>
          <a:p>
            <a:pPr eaLnBrk="1" hangingPunct="1"/>
            <a:r>
              <a:rPr lang="uk-UA" dirty="0" smtClean="0">
                <a:solidFill>
                  <a:srgbClr val="000099"/>
                </a:solidFill>
                <a:cs typeface="Times New Roman" pitchFamily="18" charset="0"/>
              </a:rPr>
              <a:t>Стаціонарний </a:t>
            </a:r>
            <a:r>
              <a:rPr lang="uk-UA" dirty="0" err="1" smtClean="0">
                <a:solidFill>
                  <a:srgbClr val="000099"/>
                </a:solidFill>
                <a:cs typeface="Times New Roman" pitchFamily="18" charset="0"/>
              </a:rPr>
              <a:t>металодетектор</a:t>
            </a:r>
            <a:endParaRPr lang="uk-UA" dirty="0" smtClean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20485" name="Текст 8"/>
          <p:cNvSpPr>
            <a:spLocks noGrp="1"/>
          </p:cNvSpPr>
          <p:nvPr>
            <p:ph type="body" sz="quarter" idx="3"/>
          </p:nvPr>
        </p:nvSpPr>
        <p:spPr>
          <a:xfrm>
            <a:off x="3286116" y="4071942"/>
            <a:ext cx="3713636" cy="487585"/>
          </a:xfrm>
        </p:spPr>
        <p:txBody>
          <a:bodyPr/>
          <a:lstStyle/>
          <a:p>
            <a:pPr eaLnBrk="1" hangingPunct="1"/>
            <a:r>
              <a:rPr lang="uk-UA" dirty="0" smtClean="0">
                <a:solidFill>
                  <a:srgbClr val="000099"/>
                </a:solidFill>
                <a:cs typeface="Times New Roman" pitchFamily="18" charset="0"/>
              </a:rPr>
              <a:t>Ручний </a:t>
            </a:r>
            <a:r>
              <a:rPr lang="uk-UA" dirty="0" err="1" smtClean="0">
                <a:solidFill>
                  <a:srgbClr val="000099"/>
                </a:solidFill>
                <a:cs typeface="Times New Roman" pitchFamily="18" charset="0"/>
              </a:rPr>
              <a:t>металодетектор</a:t>
            </a:r>
            <a:endParaRPr lang="uk-UA" dirty="0" smtClean="0">
              <a:solidFill>
                <a:srgbClr val="000099"/>
              </a:solidFill>
              <a:cs typeface="Times New Roman" pitchFamily="18" charset="0"/>
            </a:endParaRPr>
          </a:p>
        </p:txBody>
      </p:sp>
      <p:pic>
        <p:nvPicPr>
          <p:cNvPr id="8" name="Рисунок 8" descr="tn_Рисунок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00174"/>
            <a:ext cx="2786082" cy="213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9" descr="tn_Рисунок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500174"/>
            <a:ext cx="278750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/>
          <a:srcRect l="8470"/>
          <a:stretch>
            <a:fillRect/>
          </a:stretch>
        </p:blipFill>
        <p:spPr bwMode="auto">
          <a:xfrm>
            <a:off x="6215074" y="1500174"/>
            <a:ext cx="271461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Текст 8"/>
          <p:cNvSpPr txBox="1">
            <a:spLocks/>
          </p:cNvSpPr>
          <p:nvPr/>
        </p:nvSpPr>
        <p:spPr bwMode="auto">
          <a:xfrm>
            <a:off x="6215074" y="4084423"/>
            <a:ext cx="2928926" cy="48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Рентгенівська установка</a:t>
            </a:r>
          </a:p>
        </p:txBody>
      </p:sp>
    </p:spTree>
  </p:cSld>
  <p:clrMapOvr>
    <a:masterClrMapping/>
  </p:clrMapOvr>
  <p:transition spd="slow" advTm="10000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875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tx1"/>
                </a:solidFill>
                <a:cs typeface="Times New Roman" pitchFamily="18" charset="0"/>
              </a:rPr>
              <a:t>Заняття в мультимедійній аудиторії</a:t>
            </a:r>
            <a:endParaRPr lang="ru-RU" sz="40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Текст 2"/>
          <p:cNvSpPr>
            <a:spLocks noGrp="1"/>
          </p:cNvSpPr>
          <p:nvPr>
            <p:ph type="body" idx="1"/>
          </p:nvPr>
        </p:nvSpPr>
        <p:spPr>
          <a:xfrm>
            <a:off x="214282" y="4786322"/>
            <a:ext cx="8678863" cy="1498600"/>
          </a:xfrm>
        </p:spPr>
        <p:txBody>
          <a:bodyPr/>
          <a:lstStyle/>
          <a:p>
            <a:pPr algn="just" eaLnBrk="1" hangingPunct="1"/>
            <a:r>
              <a:rPr lang="uk-UA" dirty="0" smtClean="0">
                <a:solidFill>
                  <a:srgbClr val="000099"/>
                </a:solidFill>
                <a:cs typeface="Times New Roman" pitchFamily="18" charset="0"/>
              </a:rPr>
              <a:t>Мультимедійна аудиторія обладнана ліцензованим програмним забезпеченням, яке використовується для занять і вправ у групах.</a:t>
            </a:r>
          </a:p>
        </p:txBody>
      </p:sp>
      <p:pic>
        <p:nvPicPr>
          <p:cNvPr id="6" name="Рисунок 7" descr="tn_Рисунок1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97063"/>
            <a:ext cx="4151312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8" descr="tn_Рисунок1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1879600"/>
            <a:ext cx="4178300" cy="290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571500"/>
          </a:xfrm>
        </p:spPr>
        <p:txBody>
          <a:bodyPr/>
          <a:lstStyle/>
          <a:p>
            <a:pPr eaLnBrk="1" hangingPunct="1"/>
            <a:r>
              <a:rPr lang="uk-UA" b="1" dirty="0" smtClean="0">
                <a:solidFill>
                  <a:schemeClr val="tx1"/>
                </a:solidFill>
              </a:rPr>
              <a:t>Заняття в ангарі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642910" y="1320800"/>
            <a:ext cx="8250265" cy="49164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uk-UA" sz="2400" b="1" dirty="0" smtClean="0">
                <a:solidFill>
                  <a:srgbClr val="000099"/>
                </a:solidFill>
              </a:rPr>
              <a:t>Навчальний ангар використовується для практичних вправ таких, як: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uk-UA" sz="2400" b="1" dirty="0" smtClean="0">
                <a:solidFill>
                  <a:srgbClr val="000099"/>
                </a:solidFill>
              </a:rPr>
              <a:t>Патрулювання та охорона літаків на стоянці;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uk-UA" sz="2400" b="1" dirty="0" smtClean="0">
                <a:solidFill>
                  <a:srgbClr val="000099"/>
                </a:solidFill>
              </a:rPr>
              <a:t>Безпека літака на стоянці;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uk-UA" sz="2400" b="1" dirty="0" smtClean="0">
                <a:solidFill>
                  <a:srgbClr val="000099"/>
                </a:solidFill>
              </a:rPr>
              <a:t>Контроль на безпеку: зовнішня і внутрішня перевірка повітряного судна;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uk-UA" sz="2400" b="1" dirty="0" smtClean="0">
                <a:solidFill>
                  <a:srgbClr val="000099"/>
                </a:solidFill>
              </a:rPr>
              <a:t>Дії у відповідь при виникненні надзвичайних ситуацій.</a:t>
            </a:r>
          </a:p>
        </p:txBody>
      </p:sp>
    </p:spTree>
  </p:cSld>
  <p:clrMapOvr>
    <a:masterClrMapping/>
  </p:clrMapOvr>
  <p:transition spd="slow" advTm="10000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29600" cy="582612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tx1"/>
                </a:solidFill>
              </a:rPr>
              <a:t>Заняття в ангарі</a:t>
            </a:r>
          </a:p>
        </p:txBody>
      </p:sp>
      <p:pic>
        <p:nvPicPr>
          <p:cNvPr id="5" name="Рисунок 8" descr="tn_Рисунок1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000125"/>
            <a:ext cx="3998913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9" descr="tn_Рисунок1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00125"/>
            <a:ext cx="3973513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0" descr="tn_Рисунок16.jpg"/>
          <p:cNvPicPr>
            <a:picLocks noChangeAspect="1"/>
          </p:cNvPicPr>
          <p:nvPr/>
        </p:nvPicPr>
        <p:blipFill>
          <a:blip r:embed="rId4">
            <a:lum bright="20000" contrast="20000"/>
          </a:blip>
          <a:srcRect/>
          <a:stretch>
            <a:fillRect/>
          </a:stretch>
        </p:blipFill>
        <p:spPr bwMode="auto">
          <a:xfrm>
            <a:off x="428625" y="3786188"/>
            <a:ext cx="3998913" cy="27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1" descr="tn_Рисунок17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786188"/>
            <a:ext cx="3973513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323850" y="114300"/>
            <a:ext cx="8405813" cy="1000125"/>
          </a:xfrm>
        </p:spPr>
        <p:txBody>
          <a:bodyPr/>
          <a:lstStyle/>
          <a:p>
            <a:pPr eaLnBrk="1" hangingPunct="1"/>
            <a:r>
              <a:rPr lang="uk-UA" sz="3600" b="1" smtClean="0">
                <a:solidFill>
                  <a:schemeClr val="tx1"/>
                </a:solidFill>
              </a:rPr>
              <a:t>Співпраця з міжнародним аеропортом «Київ»</a:t>
            </a:r>
            <a:endParaRPr lang="ru-RU" b="1" smtClean="0">
              <a:solidFill>
                <a:schemeClr val="tx1"/>
              </a:solidFill>
            </a:endParaRPr>
          </a:p>
        </p:txBody>
      </p:sp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571500" y="5041900"/>
            <a:ext cx="8072438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sz="2400" b="1" dirty="0" smtClean="0">
                <a:solidFill>
                  <a:srgbClr val="000099"/>
                </a:solidFill>
              </a:rPr>
              <a:t>З аеропортом «Київ» підписано договір про використання обладнання аеропорту з АБ в процесі практичного навчання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6" name="Рисунок 7" descr="tn_Рисунок1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788" y="1484313"/>
            <a:ext cx="4392612" cy="35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8" descr="tn_Рисунок1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9000" y="1484313"/>
            <a:ext cx="4356100" cy="349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882650"/>
          </a:xfrm>
        </p:spPr>
        <p:txBody>
          <a:bodyPr/>
          <a:lstStyle/>
          <a:p>
            <a:pPr eaLnBrk="1" hangingPunct="1"/>
            <a:r>
              <a:rPr lang="uk-UA" sz="3600" b="1" dirty="0" smtClean="0">
                <a:solidFill>
                  <a:schemeClr val="tx1"/>
                </a:solidFill>
              </a:rPr>
              <a:t>Система управління якістю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928662" y="1412875"/>
            <a:ext cx="7715276" cy="344487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endParaRPr lang="ru-RU" sz="1000" dirty="0" smtClean="0"/>
          </a:p>
          <a:p>
            <a:pPr marL="0" indent="0" eaLnBrk="1" hangingPunct="1">
              <a:lnSpc>
                <a:spcPct val="120000"/>
              </a:lnSpc>
              <a:buFont typeface="Arial" charset="0"/>
              <a:buNone/>
              <a:defRPr/>
            </a:pPr>
            <a:r>
              <a:rPr lang="uk-UA" sz="2600" b="1" dirty="0" smtClean="0">
                <a:solidFill>
                  <a:srgbClr val="000099"/>
                </a:solidFill>
              </a:rPr>
              <a:t>В Інституті </a:t>
            </a:r>
            <a:r>
              <a:rPr lang="uk-UA" sz="2600" b="1" dirty="0" err="1" smtClean="0">
                <a:solidFill>
                  <a:srgbClr val="000099"/>
                </a:solidFill>
              </a:rPr>
              <a:t>ІКАО</a:t>
            </a:r>
            <a:r>
              <a:rPr lang="uk-UA" sz="2600" b="1" dirty="0" smtClean="0">
                <a:solidFill>
                  <a:srgbClr val="000099"/>
                </a:solidFill>
              </a:rPr>
              <a:t> створена, розроблена і впроваджена система управління якістю з метою безперервного підвищення ефективності його діяльності відповідно до нормативно-правових актів, міжнародних стандартів та найкращої виробничої практики.</a:t>
            </a:r>
          </a:p>
          <a:p>
            <a:pPr algn="just" eaLnBrk="1" hangingPunct="1">
              <a:lnSpc>
                <a:spcPct val="120000"/>
              </a:lnSpc>
              <a:buFont typeface="Arial" charset="0"/>
              <a:buNone/>
              <a:defRPr/>
            </a:pPr>
            <a:endParaRPr lang="ru-RU" sz="2800" b="1" dirty="0" smtClean="0"/>
          </a:p>
        </p:txBody>
      </p:sp>
    </p:spTree>
  </p:cSld>
  <p:clrMapOvr>
    <a:masterClrMapping/>
  </p:clrMapOvr>
  <p:transition spd="slow" advTm="10000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0" y="82550"/>
            <a:ext cx="9144000" cy="85725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chemeClr val="tx1"/>
                </a:solidFill>
              </a:rPr>
              <a:t>Система забезпечення якості навчання</a:t>
            </a: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357158" y="1143001"/>
            <a:ext cx="8462992" cy="3571884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uk-UA" sz="2600" b="1" dirty="0" smtClean="0">
                <a:solidFill>
                  <a:srgbClr val="000099"/>
                </a:solidFill>
              </a:rPr>
              <a:t>Ця система призначена для підтримки рівня та якості навчання. Вона включає:</a:t>
            </a:r>
          </a:p>
          <a:p>
            <a:pPr marL="809625" eaLnBrk="1" hangingPunct="1"/>
            <a:r>
              <a:rPr lang="uk-UA" sz="2600" b="1" dirty="0" smtClean="0">
                <a:solidFill>
                  <a:srgbClr val="000099"/>
                </a:solidFill>
              </a:rPr>
              <a:t>стратегію навчання</a:t>
            </a:r>
          </a:p>
          <a:p>
            <a:pPr marL="809625" eaLnBrk="1" hangingPunct="1"/>
            <a:r>
              <a:rPr lang="uk-UA" sz="2600" b="1" dirty="0" smtClean="0">
                <a:solidFill>
                  <a:srgbClr val="000099"/>
                </a:solidFill>
              </a:rPr>
              <a:t>розробку курсу</a:t>
            </a:r>
          </a:p>
          <a:p>
            <a:pPr marL="809625" eaLnBrk="1" hangingPunct="1"/>
            <a:r>
              <a:rPr lang="uk-UA" sz="2600" b="1" dirty="0" smtClean="0">
                <a:solidFill>
                  <a:srgbClr val="000099"/>
                </a:solidFill>
              </a:rPr>
              <a:t>планування і оцінку роботи інструктора</a:t>
            </a:r>
          </a:p>
          <a:p>
            <a:pPr marL="809625" eaLnBrk="1" hangingPunct="1"/>
            <a:r>
              <a:rPr lang="uk-UA" sz="2600" b="1" dirty="0" smtClean="0">
                <a:solidFill>
                  <a:srgbClr val="000099"/>
                </a:solidFill>
              </a:rPr>
              <a:t>навчальні посібники</a:t>
            </a:r>
          </a:p>
          <a:p>
            <a:pPr marL="809625" eaLnBrk="1" hangingPunct="1"/>
            <a:r>
              <a:rPr lang="uk-UA" sz="2600" b="1" dirty="0" smtClean="0">
                <a:solidFill>
                  <a:srgbClr val="000099"/>
                </a:solidFill>
              </a:rPr>
              <a:t>технічне забезпечення</a:t>
            </a:r>
          </a:p>
          <a:p>
            <a:pPr marL="809625" eaLnBrk="1" hangingPunct="1"/>
            <a:r>
              <a:rPr lang="uk-UA" sz="2600" b="1" dirty="0" smtClean="0">
                <a:solidFill>
                  <a:srgbClr val="000099"/>
                </a:solidFill>
              </a:rPr>
              <a:t>управління фінансовою діяльністю    </a:t>
            </a:r>
          </a:p>
        </p:txBody>
      </p:sp>
      <p:sp>
        <p:nvSpPr>
          <p:cNvPr id="26629" name="Прямоугольник 4"/>
          <p:cNvSpPr>
            <a:spLocks noChangeArrowheads="1"/>
          </p:cNvSpPr>
          <p:nvPr/>
        </p:nvSpPr>
        <p:spPr bwMode="auto">
          <a:xfrm>
            <a:off x="428596" y="5000636"/>
            <a:ext cx="8429684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uk-UA" sz="2600" b="1" dirty="0" smtClean="0">
                <a:solidFill>
                  <a:srgbClr val="000099"/>
                </a:solidFill>
              </a:rPr>
              <a:t>Зміни вносяться на регулярній основі для забезпечення нових версій навчальних курсів та діючих стандартів </a:t>
            </a:r>
            <a:r>
              <a:rPr lang="uk-UA" sz="2600" b="1" dirty="0" err="1" smtClean="0">
                <a:solidFill>
                  <a:srgbClr val="000099"/>
                </a:solidFill>
              </a:rPr>
              <a:t>ІКАО</a:t>
            </a:r>
            <a:r>
              <a:rPr lang="uk-UA" sz="2600" b="1" dirty="0" smtClean="0">
                <a:solidFill>
                  <a:srgbClr val="000099"/>
                </a:solidFill>
              </a:rPr>
              <a:t>.</a:t>
            </a:r>
            <a:endParaRPr lang="uk-UA" sz="26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slow" advTm="10000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929718" cy="882650"/>
          </a:xfrm>
        </p:spPr>
        <p:txBody>
          <a:bodyPr/>
          <a:lstStyle/>
          <a:p>
            <a:pPr eaLnBrk="1" hangingPunct="1"/>
            <a:r>
              <a:rPr lang="uk-UA" sz="3600" b="1" dirty="0" smtClean="0">
                <a:solidFill>
                  <a:schemeClr val="tx1"/>
                </a:solidFill>
              </a:rPr>
              <a:t>Офіційна система оцінювання інструкторів – вимога </a:t>
            </a:r>
            <a:r>
              <a:rPr lang="uk-UA" sz="3600" b="1" dirty="0" err="1" smtClean="0">
                <a:solidFill>
                  <a:schemeClr val="tx1"/>
                </a:solidFill>
              </a:rPr>
              <a:t>ІКАО</a:t>
            </a:r>
            <a:endParaRPr lang="uk-UA" sz="3600" b="1" dirty="0" smtClean="0">
              <a:solidFill>
                <a:schemeClr val="tx1"/>
              </a:solidFill>
            </a:endParaRP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8786812" cy="4016375"/>
          </a:xfrm>
        </p:spPr>
        <p:txBody>
          <a:bodyPr/>
          <a:lstStyle/>
          <a:p>
            <a:pPr algn="just" eaLnBrk="1" hangingPunct="1"/>
            <a:r>
              <a:rPr lang="uk-UA" sz="2600" b="1" dirty="0" smtClean="0">
                <a:solidFill>
                  <a:srgbClr val="000099"/>
                </a:solidFill>
              </a:rPr>
              <a:t>Кількість проведених занять</a:t>
            </a:r>
          </a:p>
          <a:p>
            <a:pPr algn="just" eaLnBrk="1" hangingPunct="1"/>
            <a:r>
              <a:rPr lang="uk-UA" sz="2600" b="1" dirty="0" smtClean="0">
                <a:solidFill>
                  <a:srgbClr val="000099"/>
                </a:solidFill>
              </a:rPr>
              <a:t>Аналіз опитування думок про курс</a:t>
            </a:r>
          </a:p>
          <a:p>
            <a:pPr algn="just" eaLnBrk="1" hangingPunct="1"/>
            <a:r>
              <a:rPr lang="uk-UA" sz="2600" b="1" dirty="0" smtClean="0">
                <a:solidFill>
                  <a:srgbClr val="000099"/>
                </a:solidFill>
              </a:rPr>
              <a:t>Відкрите заняття з подальшим аналізом</a:t>
            </a:r>
          </a:p>
          <a:p>
            <a:pPr algn="just" eaLnBrk="1" hangingPunct="1"/>
            <a:r>
              <a:rPr lang="uk-UA" sz="2600" b="1" dirty="0" smtClean="0">
                <a:solidFill>
                  <a:srgbClr val="000099"/>
                </a:solidFill>
              </a:rPr>
              <a:t>Навчання за місцем роботи (інструктори проводять, як мінімум, два цикли навчання на робочому місці)</a:t>
            </a:r>
          </a:p>
          <a:p>
            <a:pPr algn="just" eaLnBrk="1" hangingPunct="1"/>
            <a:r>
              <a:rPr lang="uk-UA" sz="2600" b="1" dirty="0" smtClean="0">
                <a:solidFill>
                  <a:srgbClr val="000099"/>
                </a:solidFill>
              </a:rPr>
              <a:t>Участь у міжнародних конференціях, семінарах</a:t>
            </a:r>
          </a:p>
          <a:p>
            <a:pPr algn="just" eaLnBrk="1" hangingPunct="1"/>
            <a:r>
              <a:rPr lang="uk-UA" sz="2600" b="1" dirty="0" smtClean="0">
                <a:solidFill>
                  <a:srgbClr val="000099"/>
                </a:solidFill>
              </a:rPr>
              <a:t>Участь в обговоренні результатів навчання з представниками авіаційної влади та підприємств</a:t>
            </a:r>
          </a:p>
          <a:p>
            <a:pPr algn="just" eaLnBrk="1" hangingPunct="1"/>
            <a:r>
              <a:rPr lang="uk-UA" sz="2600" b="1" dirty="0" smtClean="0">
                <a:solidFill>
                  <a:srgbClr val="000099"/>
                </a:solidFill>
              </a:rPr>
              <a:t>Аналіз відповідності з системою регулювання</a:t>
            </a:r>
          </a:p>
          <a:p>
            <a:pPr algn="just" eaLnBrk="1" hangingPunct="1"/>
            <a:r>
              <a:rPr lang="uk-UA" sz="2600" b="1" dirty="0" smtClean="0">
                <a:solidFill>
                  <a:srgbClr val="000099"/>
                </a:solidFill>
              </a:rPr>
              <a:t>Обізнаність у питаннях технічного прогресу.</a:t>
            </a:r>
          </a:p>
          <a:p>
            <a:pPr algn="just" eaLnBrk="1" hangingPunct="1">
              <a:buFontTx/>
              <a:buNone/>
            </a:pPr>
            <a:endParaRPr lang="uk-UA" b="1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slow" advTm="10000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928688" y="1997075"/>
            <a:ext cx="7715250" cy="2929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uk-UA" sz="2600" b="1" dirty="0" smtClean="0">
                <a:solidFill>
                  <a:srgbClr val="000099"/>
                </a:solidFill>
              </a:rPr>
              <a:t>Назва інституту пов’язана з Міжнародною організацією цивільної авіації (ІКАО), яка була створена в 1944р. з метою забезпечення ефективного розвитку світової авіатранспортної системи, а також для розробки основ регулювання безпеки авіації.</a:t>
            </a:r>
            <a:endParaRPr lang="uk-UA" sz="2600" b="1" dirty="0">
              <a:solidFill>
                <a:srgbClr val="000099"/>
              </a:solidFill>
            </a:endParaRPr>
          </a:p>
        </p:txBody>
      </p:sp>
      <p:sp>
        <p:nvSpPr>
          <p:cNvPr id="5123" name="Заголовок 1"/>
          <p:cNvSpPr>
            <a:spLocks noGrp="1"/>
          </p:cNvSpPr>
          <p:nvPr>
            <p:ph type="ctrTitle"/>
          </p:nvPr>
        </p:nvSpPr>
        <p:spPr>
          <a:xfrm>
            <a:off x="714375" y="357188"/>
            <a:ext cx="7772400" cy="1470025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tx1"/>
                </a:solidFill>
                <a:cs typeface="Times New Roman" pitchFamily="18" charset="0"/>
              </a:rPr>
              <a:t>Інститут ІКАО (НАУ)</a:t>
            </a:r>
            <a:br>
              <a:rPr lang="ru-RU" sz="4000" b="1" smtClean="0">
                <a:solidFill>
                  <a:schemeClr val="tx1"/>
                </a:solidFill>
                <a:cs typeface="Times New Roman" pitchFamily="18" charset="0"/>
              </a:rPr>
            </a:br>
            <a:endParaRPr lang="ru-RU" sz="4000" b="1" smtClean="0">
              <a:solidFill>
                <a:schemeClr val="tx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0000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/>
          <a:lstStyle/>
          <a:p>
            <a:r>
              <a:rPr lang="ru-RU" sz="4000" b="1" smtClean="0">
                <a:solidFill>
                  <a:schemeClr val="tx1"/>
                </a:solidFill>
              </a:rPr>
              <a:t>Комплекс </a:t>
            </a:r>
            <a:r>
              <a:rPr lang="en-US" sz="4000" b="1" smtClean="0">
                <a:solidFill>
                  <a:schemeClr val="tx1"/>
                </a:solidFill>
              </a:rPr>
              <a:t>“IntroLight”</a:t>
            </a:r>
            <a:endParaRPr lang="ru-RU" sz="4000" b="1" smtClean="0">
              <a:solidFill>
                <a:schemeClr val="tx1"/>
              </a:solidFill>
            </a:endParaRPr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714348" y="1857364"/>
            <a:ext cx="8001056" cy="3279775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uk-UA" sz="2600" b="1" dirty="0" smtClean="0">
                <a:solidFill>
                  <a:srgbClr val="000099"/>
                </a:solidFill>
              </a:rPr>
              <a:t>Фахівці Інституту ІКАО розробили програмний комплекс </a:t>
            </a:r>
            <a:r>
              <a:rPr lang="en-US" sz="2600" b="1" dirty="0" smtClean="0">
                <a:solidFill>
                  <a:srgbClr val="000099"/>
                </a:solidFill>
              </a:rPr>
              <a:t>“</a:t>
            </a:r>
            <a:r>
              <a:rPr lang="en-US" sz="2600" b="1" dirty="0" err="1" smtClean="0">
                <a:solidFill>
                  <a:srgbClr val="000099"/>
                </a:solidFill>
              </a:rPr>
              <a:t>IntroLight</a:t>
            </a:r>
            <a:r>
              <a:rPr lang="en-US" sz="2600" b="1" dirty="0" smtClean="0">
                <a:solidFill>
                  <a:srgbClr val="000099"/>
                </a:solidFill>
              </a:rPr>
              <a:t>”</a:t>
            </a:r>
            <a:r>
              <a:rPr lang="uk-UA" sz="2600" b="1" dirty="0" smtClean="0">
                <a:solidFill>
                  <a:srgbClr val="000099"/>
                </a:solidFill>
              </a:rPr>
              <a:t>, який був проаналізований, перевірений, сертифікований групою європейських аудиторів і затверджений </a:t>
            </a:r>
            <a:r>
              <a:rPr lang="uk-UA" sz="2600" b="1" dirty="0" err="1" smtClean="0">
                <a:solidFill>
                  <a:srgbClr val="000099"/>
                </a:solidFill>
              </a:rPr>
              <a:t>Державіаслужбою</a:t>
            </a:r>
            <a:r>
              <a:rPr lang="uk-UA" sz="2600" b="1" dirty="0" smtClean="0">
                <a:solidFill>
                  <a:srgbClr val="000099"/>
                </a:solidFill>
              </a:rPr>
              <a:t> України.</a:t>
            </a:r>
            <a:endParaRPr lang="ru-RU" sz="2600" b="1" dirty="0" smtClean="0">
              <a:solidFill>
                <a:srgbClr val="000099"/>
              </a:solidFill>
            </a:endParaRPr>
          </a:p>
          <a:p>
            <a:pPr marL="0" indent="0" algn="just">
              <a:buFontTx/>
              <a:buNone/>
            </a:pPr>
            <a:endParaRPr lang="ru-RU" dirty="0" smtClean="0"/>
          </a:p>
        </p:txBody>
      </p:sp>
    </p:spTree>
  </p:cSld>
  <p:clrMapOvr>
    <a:masterClrMapping/>
  </p:clrMapOvr>
  <p:transition spd="slow" advTm="10000"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Номер слайда 5"/>
          <p:cNvSpPr txBox="1">
            <a:spLocks noGrp="1"/>
          </p:cNvSpPr>
          <p:nvPr/>
        </p:nvSpPr>
        <p:spPr bwMode="auto">
          <a:xfrm>
            <a:off x="6889750" y="6453188"/>
            <a:ext cx="21336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1021C7E-6375-4345-A40D-647A0319A5BC}" type="slidenum">
              <a:rPr lang="ru-RU" sz="1400"/>
              <a:pPr algn="r"/>
              <a:t>21</a:t>
            </a:fld>
            <a:endParaRPr lang="ru-RU" sz="140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-39688"/>
            <a:ext cx="8569325" cy="1143001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4000" b="1" smtClean="0"/>
              <a:t>Аудит ІКАО</a:t>
            </a:r>
            <a:endParaRPr lang="ru-RU" sz="4800" smtClean="0"/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8775" y="4071942"/>
            <a:ext cx="8642381" cy="1651000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uk-UA" sz="2400" b="1" dirty="0" smtClean="0">
                <a:solidFill>
                  <a:srgbClr val="000099"/>
                </a:solidFill>
              </a:rPr>
              <a:t>В 2012 році Європейським Регіональним Бюро </a:t>
            </a:r>
            <a:r>
              <a:rPr lang="uk-UA" sz="2400" b="1" dirty="0" err="1" smtClean="0">
                <a:solidFill>
                  <a:srgbClr val="000099"/>
                </a:solidFill>
              </a:rPr>
              <a:t>ІКАО</a:t>
            </a:r>
            <a:r>
              <a:rPr lang="uk-UA" sz="2400" b="1" dirty="0" smtClean="0">
                <a:solidFill>
                  <a:srgbClr val="000099"/>
                </a:solidFill>
              </a:rPr>
              <a:t> був проведений аудит Центру з авіаційної безпеки в рамках Універсальної програми перевірок в області АБ. Метою була перевірка нової навчальної програми для підготовки операторів спеціальних технічних засобів контролю на АБ на базі </a:t>
            </a:r>
            <a:r>
              <a:rPr lang="uk-UA" sz="2400" b="1" dirty="0" err="1" smtClean="0">
                <a:solidFill>
                  <a:srgbClr val="000099"/>
                </a:solidFill>
              </a:rPr>
              <a:t>комп</a:t>
            </a:r>
            <a:r>
              <a:rPr lang="en-US" sz="2400" b="1" dirty="0" smtClean="0">
                <a:solidFill>
                  <a:srgbClr val="000099"/>
                </a:solidFill>
              </a:rPr>
              <a:t>’</a:t>
            </a:r>
            <a:r>
              <a:rPr lang="uk-UA" sz="2400" b="1" dirty="0" err="1" smtClean="0">
                <a:solidFill>
                  <a:srgbClr val="000099"/>
                </a:solidFill>
              </a:rPr>
              <a:t>ютерної</a:t>
            </a:r>
            <a:r>
              <a:rPr lang="uk-UA" sz="2400" b="1" dirty="0" smtClean="0">
                <a:solidFill>
                  <a:srgbClr val="000099"/>
                </a:solidFill>
              </a:rPr>
              <a:t> програми «</a:t>
            </a:r>
            <a:r>
              <a:rPr lang="en-US" sz="2400" b="1" dirty="0" smtClean="0">
                <a:solidFill>
                  <a:srgbClr val="000099"/>
                </a:solidFill>
              </a:rPr>
              <a:t>INTROLIGHT</a:t>
            </a:r>
            <a:r>
              <a:rPr lang="uk-UA" sz="2400" b="1" dirty="0" smtClean="0">
                <a:solidFill>
                  <a:srgbClr val="000099"/>
                </a:solidFill>
              </a:rPr>
              <a:t>» </a:t>
            </a:r>
            <a:endParaRPr lang="ru-RU" sz="2400" b="1" dirty="0" smtClean="0">
              <a:solidFill>
                <a:srgbClr val="000099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785794"/>
            <a:ext cx="4484802" cy="3223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571472" y="1357298"/>
            <a:ext cx="7781951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lang="uk-UA" sz="2600" b="1" dirty="0" smtClean="0">
                <a:solidFill>
                  <a:srgbClr val="000099"/>
                </a:solidFill>
              </a:rPr>
              <a:t>Багатогранні робочі </a:t>
            </a:r>
            <a:r>
              <a:rPr lang="uk-UA" sz="2600" b="1" dirty="0" err="1" smtClean="0">
                <a:solidFill>
                  <a:srgbClr val="000099"/>
                </a:solidFill>
              </a:rPr>
              <a:t>зв</a:t>
            </a:r>
            <a:r>
              <a:rPr lang="en-US" sz="2600" b="1" dirty="0" smtClean="0">
                <a:solidFill>
                  <a:srgbClr val="000099"/>
                </a:solidFill>
              </a:rPr>
              <a:t>’</a:t>
            </a:r>
            <a:r>
              <a:rPr lang="uk-UA" sz="2600" b="1" dirty="0" err="1" smtClean="0">
                <a:solidFill>
                  <a:srgbClr val="000099"/>
                </a:solidFill>
              </a:rPr>
              <a:t>язки</a:t>
            </a:r>
            <a:r>
              <a:rPr lang="uk-UA" sz="2600" b="1" dirty="0" smtClean="0">
                <a:solidFill>
                  <a:srgbClr val="000099"/>
                </a:solidFill>
              </a:rPr>
              <a:t> з ІКАО ознаменувалися успіхами в проведенні спільних заходів на міжнародному рівні з проблем безпеки авіації. Серед таких заходів були: Всесвітній конгрес «Авіація ХХ</a:t>
            </a:r>
            <a:r>
              <a:rPr lang="en-US" sz="2600" b="1" dirty="0" smtClean="0">
                <a:solidFill>
                  <a:srgbClr val="000099"/>
                </a:solidFill>
              </a:rPr>
              <a:t>I</a:t>
            </a:r>
            <a:r>
              <a:rPr lang="uk-UA" sz="2600" b="1" dirty="0" smtClean="0">
                <a:solidFill>
                  <a:srgbClr val="000099"/>
                </a:solidFill>
              </a:rPr>
              <a:t> століття», міжнародні та європейські регіональні семінари за новим форматом </a:t>
            </a:r>
            <a:r>
              <a:rPr lang="uk-UA" sz="2600" b="1" dirty="0" err="1" smtClean="0">
                <a:solidFill>
                  <a:srgbClr val="000099"/>
                </a:solidFill>
              </a:rPr>
              <a:t>флайт-плану</a:t>
            </a:r>
            <a:r>
              <a:rPr lang="uk-UA" sz="2600" b="1" dirty="0" smtClean="0">
                <a:solidFill>
                  <a:srgbClr val="000099"/>
                </a:solidFill>
              </a:rPr>
              <a:t> (</a:t>
            </a:r>
            <a:r>
              <a:rPr lang="en-US" sz="2600" b="1" dirty="0" smtClean="0">
                <a:solidFill>
                  <a:srgbClr val="000099"/>
                </a:solidFill>
              </a:rPr>
              <a:t>FPL</a:t>
            </a:r>
            <a:r>
              <a:rPr lang="uk-UA" sz="2600" b="1" dirty="0" smtClean="0">
                <a:solidFill>
                  <a:srgbClr val="000099"/>
                </a:solidFill>
              </a:rPr>
              <a:t>), з впровадження механізму безперервного моніторингу безпеки авіації, щодо забезпечення безпеки перевезення авіаційних вантажів.</a:t>
            </a:r>
            <a:endParaRPr lang="ru-RU" sz="2600" b="1" dirty="0">
              <a:solidFill>
                <a:srgbClr val="000099"/>
              </a:solidFill>
            </a:endParaRPr>
          </a:p>
          <a:p>
            <a:pPr algn="just"/>
            <a:r>
              <a:rPr lang="ru-RU" sz="2600" dirty="0"/>
              <a:t> </a:t>
            </a:r>
          </a:p>
          <a:p>
            <a:pPr algn="just"/>
            <a:endParaRPr lang="ru-RU" sz="2800" dirty="0"/>
          </a:p>
          <a:p>
            <a:pPr algn="just"/>
            <a:r>
              <a:rPr lang="ru-RU" sz="2800" dirty="0"/>
              <a:t> 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146050"/>
            <a:ext cx="8229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4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Міжнародна діяльність</a:t>
            </a:r>
            <a:endParaRPr lang="uk-UA" sz="40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Tm="10000"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500034" y="1571612"/>
            <a:ext cx="5000659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uk-UA" sz="2600" b="1" dirty="0" smtClean="0">
                <a:solidFill>
                  <a:srgbClr val="000099"/>
                </a:solidFill>
              </a:rPr>
              <a:t>Встановлена постійна співпраця з міжнародним журналом «</a:t>
            </a:r>
            <a:r>
              <a:rPr lang="en-US" sz="2600" b="1" dirty="0" smtClean="0">
                <a:solidFill>
                  <a:srgbClr val="000099"/>
                </a:solidFill>
              </a:rPr>
              <a:t>Aviation</a:t>
            </a:r>
            <a:r>
              <a:rPr lang="uk-UA" sz="2600" b="1" dirty="0" smtClean="0">
                <a:solidFill>
                  <a:srgbClr val="000099"/>
                </a:solidFill>
              </a:rPr>
              <a:t>», що видається в Лондоні. У кожному номері щоквартального науково-технічного журналу публікуються статті авторів з НАУ. </a:t>
            </a:r>
            <a:endParaRPr lang="ru-RU" sz="2600" b="1" dirty="0">
              <a:solidFill>
                <a:srgbClr val="000099"/>
              </a:solidFill>
            </a:endParaRPr>
          </a:p>
        </p:txBody>
      </p:sp>
      <p:pic>
        <p:nvPicPr>
          <p:cNvPr id="38916" name="Picture 2" descr="C:\Users\Таня\Desktop\_f7OfQoFFmc.jpg"/>
          <p:cNvPicPr>
            <a:picLocks noChangeAspect="1" noChangeArrowheads="1"/>
          </p:cNvPicPr>
          <p:nvPr/>
        </p:nvPicPr>
        <p:blipFill>
          <a:blip r:embed="rId3">
            <a:lum bright="10000" contrast="10000"/>
          </a:blip>
          <a:srcRect/>
          <a:stretch>
            <a:fillRect/>
          </a:stretch>
        </p:blipFill>
        <p:spPr bwMode="auto">
          <a:xfrm>
            <a:off x="5572132" y="1214422"/>
            <a:ext cx="333057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146050"/>
            <a:ext cx="8229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4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Міжнародна діяльність</a:t>
            </a:r>
            <a:endParaRPr lang="uk-UA" sz="40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Tm="10000"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Прямоугольник 1"/>
          <p:cNvSpPr>
            <a:spLocks noChangeArrowheads="1"/>
          </p:cNvSpPr>
          <p:nvPr/>
        </p:nvSpPr>
        <p:spPr bwMode="auto">
          <a:xfrm>
            <a:off x="928688" y="1500188"/>
            <a:ext cx="7429500" cy="244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uk-UA" sz="2600" b="1" dirty="0" smtClean="0">
                <a:solidFill>
                  <a:srgbClr val="000099"/>
                </a:solidFill>
              </a:rPr>
              <a:t>Успіхи Інституту </a:t>
            </a:r>
            <a:r>
              <a:rPr lang="uk-UA" sz="2600" b="1" dirty="0" err="1" smtClean="0">
                <a:solidFill>
                  <a:srgbClr val="000099"/>
                </a:solidFill>
              </a:rPr>
              <a:t>ІКАО</a:t>
            </a:r>
            <a:r>
              <a:rPr lang="uk-UA" sz="2600" b="1" dirty="0" smtClean="0">
                <a:solidFill>
                  <a:srgbClr val="000099"/>
                </a:solidFill>
              </a:rPr>
              <a:t> були б неможливі без тісної творчої постійної співпраці з ученими Національного авіаційного університету, які беруть активну участь у розробці та проведенні курсів.</a:t>
            </a:r>
            <a:endParaRPr lang="uk-UA" sz="2600" b="1" dirty="0">
              <a:solidFill>
                <a:srgbClr val="000099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57200" y="146050"/>
            <a:ext cx="8229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4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Співпраця з ученими НАУ</a:t>
            </a:r>
            <a:endParaRPr lang="uk-UA" sz="40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Tm="10000"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836712"/>
            <a:ext cx="7848872" cy="5429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cs typeface="Aharoni" pitchFamily="2" charset="-79"/>
              </a:rPr>
              <a:t>Контакти</a:t>
            </a:r>
          </a:p>
          <a:p>
            <a:pPr algn="ctr"/>
            <a:endParaRPr lang="uk-UA" sz="2400" b="1" dirty="0" smtClean="0">
              <a:solidFill>
                <a:srgbClr val="000099"/>
              </a:solidFill>
              <a:cs typeface="Aharoni" pitchFamily="2" charset="-79"/>
            </a:endParaRPr>
          </a:p>
          <a:p>
            <a:pPr>
              <a:lnSpc>
                <a:spcPct val="120000"/>
              </a:lnSpc>
            </a:pPr>
            <a:r>
              <a:rPr lang="uk-UA" sz="2600" b="1" dirty="0" smtClean="0">
                <a:solidFill>
                  <a:srgbClr val="000099"/>
                </a:solidFill>
                <a:cs typeface="Aharoni" pitchFamily="2" charset="-79"/>
              </a:rPr>
              <a:t>Інститут ІКАО</a:t>
            </a:r>
          </a:p>
          <a:p>
            <a:pPr>
              <a:lnSpc>
                <a:spcPct val="120000"/>
              </a:lnSpc>
            </a:pPr>
            <a:r>
              <a:rPr lang="uk-UA" sz="2600" b="1" dirty="0" smtClean="0">
                <a:solidFill>
                  <a:srgbClr val="000099"/>
                </a:solidFill>
                <a:cs typeface="Aharoni" pitchFamily="2" charset="-79"/>
              </a:rPr>
              <a:t>Національний авіаційний університет</a:t>
            </a:r>
          </a:p>
          <a:p>
            <a:pPr>
              <a:lnSpc>
                <a:spcPct val="120000"/>
              </a:lnSpc>
            </a:pPr>
            <a:r>
              <a:rPr lang="uk-UA" sz="2600" b="1" dirty="0" smtClean="0">
                <a:solidFill>
                  <a:srgbClr val="000099"/>
                </a:solidFill>
                <a:cs typeface="Aharoni" pitchFamily="2" charset="-79"/>
              </a:rPr>
              <a:t>Проспект Космонавта Комарова,1</a:t>
            </a:r>
          </a:p>
          <a:p>
            <a:pPr>
              <a:lnSpc>
                <a:spcPct val="120000"/>
              </a:lnSpc>
            </a:pPr>
            <a:r>
              <a:rPr lang="uk-UA" sz="2600" b="1" smtClean="0">
                <a:solidFill>
                  <a:srgbClr val="000099"/>
                </a:solidFill>
                <a:cs typeface="Aharoni" pitchFamily="2" charset="-79"/>
              </a:rPr>
              <a:t>Київ </a:t>
            </a:r>
            <a:r>
              <a:rPr lang="uk-UA" sz="2600" b="1" smtClean="0">
                <a:solidFill>
                  <a:srgbClr val="000099"/>
                </a:solidFill>
                <a:cs typeface="Aharoni" pitchFamily="2" charset="-79"/>
              </a:rPr>
              <a:t>03058</a:t>
            </a:r>
            <a:endParaRPr lang="uk-UA" sz="2600" b="1" dirty="0" smtClean="0">
              <a:solidFill>
                <a:srgbClr val="000099"/>
              </a:solidFill>
              <a:cs typeface="Aharoni" pitchFamily="2" charset="-79"/>
            </a:endParaRPr>
          </a:p>
          <a:p>
            <a:endParaRPr lang="uk-UA" sz="2600" b="1" dirty="0">
              <a:solidFill>
                <a:srgbClr val="000099"/>
              </a:solidFill>
              <a:cs typeface="Aharoni" pitchFamily="2" charset="-79"/>
            </a:endParaRPr>
          </a:p>
          <a:p>
            <a:r>
              <a:rPr lang="uk-UA" sz="2600" b="1" dirty="0" smtClean="0">
                <a:solidFill>
                  <a:srgbClr val="000099"/>
                </a:solidFill>
                <a:cs typeface="Aharoni" pitchFamily="2" charset="-79"/>
              </a:rPr>
              <a:t>Телефон/факс: </a:t>
            </a:r>
            <a:r>
              <a:rPr lang="en-US" sz="2600" b="1" dirty="0" smtClean="0">
                <a:solidFill>
                  <a:srgbClr val="000099"/>
                </a:solidFill>
                <a:cs typeface="Aharoni" pitchFamily="2" charset="-79"/>
              </a:rPr>
              <a:t> </a:t>
            </a:r>
            <a:r>
              <a:rPr lang="uk-UA" sz="2600" b="1" dirty="0" smtClean="0">
                <a:solidFill>
                  <a:srgbClr val="000099"/>
                </a:solidFill>
                <a:cs typeface="Aharoni" pitchFamily="2" charset="-79"/>
              </a:rPr>
              <a:t>+38 044 457 69 12</a:t>
            </a:r>
            <a:endParaRPr lang="en-US" sz="2600" b="1" dirty="0" smtClean="0">
              <a:solidFill>
                <a:srgbClr val="000099"/>
              </a:solidFill>
              <a:cs typeface="Aharoni" pitchFamily="2" charset="-79"/>
            </a:endParaRPr>
          </a:p>
          <a:p>
            <a:r>
              <a:rPr lang="en-US" sz="2600" b="1" dirty="0">
                <a:solidFill>
                  <a:srgbClr val="000099"/>
                </a:solidFill>
                <a:cs typeface="Aharoni" pitchFamily="2" charset="-79"/>
              </a:rPr>
              <a:t>	</a:t>
            </a:r>
            <a:r>
              <a:rPr lang="en-US" sz="2600" b="1" dirty="0" smtClean="0">
                <a:solidFill>
                  <a:srgbClr val="000099"/>
                </a:solidFill>
                <a:cs typeface="Aharoni" pitchFamily="2" charset="-79"/>
              </a:rPr>
              <a:t>		+38 044 406 72 19</a:t>
            </a:r>
          </a:p>
          <a:p>
            <a:endParaRPr lang="uk-UA" sz="2600" dirty="0" smtClean="0">
              <a:cs typeface="Aharoni" pitchFamily="2" charset="-79"/>
            </a:endParaRPr>
          </a:p>
          <a:p>
            <a:r>
              <a:rPr lang="en-US" sz="2600" b="1" dirty="0" smtClean="0">
                <a:solidFill>
                  <a:srgbClr val="000099"/>
                </a:solidFill>
                <a:cs typeface="Aharoni" pitchFamily="2" charset="-79"/>
              </a:rPr>
              <a:t>e-mail</a:t>
            </a:r>
            <a:r>
              <a:rPr lang="ru-RU" sz="2600" b="1" dirty="0" smtClean="0">
                <a:solidFill>
                  <a:srgbClr val="000099"/>
                </a:solidFill>
                <a:cs typeface="Aharoni" pitchFamily="2" charset="-79"/>
              </a:rPr>
              <a:t>: </a:t>
            </a:r>
            <a:r>
              <a:rPr lang="en-US" sz="2600" b="1" i="1" dirty="0" smtClean="0">
                <a:solidFill>
                  <a:srgbClr val="0000FF"/>
                </a:solidFill>
                <a:cs typeface="Aharoni" pitchFamily="2" charset="-79"/>
              </a:rPr>
              <a:t>eduicao@nau.edu.ua</a:t>
            </a:r>
            <a:endParaRPr lang="en-US" sz="2600" i="1" dirty="0">
              <a:solidFill>
                <a:srgbClr val="0000FF"/>
              </a:solidFill>
              <a:cs typeface="Aharoni" pitchFamily="2" charset="-79"/>
            </a:endParaRPr>
          </a:p>
          <a:p>
            <a:endParaRPr lang="uk-UA" sz="2800" dirty="0">
              <a:solidFill>
                <a:srgbClr val="0066FF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71829070"/>
      </p:ext>
    </p:extLst>
  </p:cSld>
  <p:clrMapOvr>
    <a:masterClrMapping/>
  </p:clrMapOvr>
  <p:transition spd="slow" advTm="10000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3714744" y="836712"/>
            <a:ext cx="5357248" cy="607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uk-UA" sz="2400" b="1" dirty="0" smtClean="0">
                <a:solidFill>
                  <a:srgbClr val="000099"/>
                </a:solidFill>
              </a:rPr>
              <a:t>Враховуючи високий міжнародний авторитет Національного авіаційного університету, в 1996 році при університеті був відкритий Європейський регіональний навчальний центр ІКАО з авіаційної безпеки.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uk-UA" sz="2400" b="1" dirty="0" smtClean="0">
                <a:solidFill>
                  <a:srgbClr val="000099"/>
                </a:solidFill>
              </a:rPr>
              <a:t>У 2002 році при Національному авіаційному університеті було відкрито Європейський регіональний навчальний центр ІКАО з підготовки державних інспекторів з безпеки польотів та льотної  придатності повітряних суден.</a:t>
            </a:r>
            <a:endParaRPr lang="uk-UA" sz="2400" b="1" dirty="0">
              <a:solidFill>
                <a:srgbClr val="000099"/>
              </a:solidFill>
            </a:endParaRPr>
          </a:p>
        </p:txBody>
      </p:sp>
      <p:sp>
        <p:nvSpPr>
          <p:cNvPr id="6147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705341"/>
          </a:xfrm>
        </p:spPr>
        <p:txBody>
          <a:bodyPr/>
          <a:lstStyle/>
          <a:p>
            <a:pPr eaLnBrk="1" hangingPunct="1"/>
            <a:r>
              <a:rPr lang="uk-UA" sz="4000" b="1" dirty="0" smtClean="0">
                <a:solidFill>
                  <a:schemeClr val="tx1"/>
                </a:solidFill>
                <a:cs typeface="Times New Roman" pitchFamily="18" charset="0"/>
              </a:rPr>
              <a:t>Регіональні центри</a:t>
            </a:r>
          </a:p>
        </p:txBody>
      </p:sp>
      <p:pic>
        <p:nvPicPr>
          <p:cNvPr id="4" name="Picture 2" descr="http://cs425725.vk.me/v425725483/347/I3nEHQGjI4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6494" y="1484786"/>
            <a:ext cx="3466812" cy="293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42844" y="4500570"/>
            <a:ext cx="3643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Сертифікат ІКАО, виданий Європейському регіональному навчальному центру ІКАО з авіаційної безпеки</a:t>
            </a:r>
            <a:endParaRPr lang="uk-UA" sz="1400" dirty="0"/>
          </a:p>
        </p:txBody>
      </p:sp>
    </p:spTree>
  </p:cSld>
  <p:clrMapOvr>
    <a:masterClrMapping/>
  </p:clrMapOvr>
  <p:transition spd="slow" advTm="10000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4929190" y="285728"/>
            <a:ext cx="4032447" cy="617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endParaRPr lang="uk-UA" sz="2500" dirty="0" smtClean="0">
              <a:solidFill>
                <a:srgbClr val="000099"/>
              </a:solidFill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uk-UA" sz="2400" b="1" dirty="0" smtClean="0">
                <a:solidFill>
                  <a:srgbClr val="000099"/>
                </a:solidFill>
              </a:rPr>
              <a:t>З метою забезпечення координації підготовки фахівців з безпеки авіації в 2003 році в Національному авіаційному університеті створено Інститут ІКАО.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uk-UA" sz="2400" b="1" dirty="0" smtClean="0">
                <a:solidFill>
                  <a:srgbClr val="000099"/>
                </a:solidFill>
              </a:rPr>
              <a:t>Інститут ІКАО є сертифікованим членом мережі навчальних закладів Європейської конференції цивільної авіації (ЄКЦА)</a:t>
            </a:r>
            <a:endParaRPr lang="uk-UA" sz="2400" b="1" dirty="0">
              <a:solidFill>
                <a:srgbClr val="000099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4752529" cy="6255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5875" y="428625"/>
            <a:ext cx="6715125" cy="857250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Інститут ІКАО</a:t>
            </a:r>
            <a:endParaRPr lang="uk-UA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25" y="1785938"/>
            <a:ext cx="2928938" cy="1928812"/>
          </a:xfrm>
          <a:prstGeom prst="rect">
            <a:avLst/>
          </a:prstGeom>
          <a:solidFill>
            <a:srgbClr val="00E2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  <a:cs typeface="Times New Roman" pitchFamily="18" charset="0"/>
              </a:rPr>
              <a:t>Європейський регіональний навчальний центр ІКАО з авіаційної безпеки</a:t>
            </a:r>
            <a:endParaRPr lang="ru-RU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00688" y="1785938"/>
            <a:ext cx="2928937" cy="1928812"/>
          </a:xfrm>
          <a:prstGeom prst="rect">
            <a:avLst/>
          </a:prstGeom>
          <a:solidFill>
            <a:srgbClr val="00E2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  <a:cs typeface="Times New Roman" pitchFamily="18" charset="0"/>
              </a:rPr>
              <a:t>Європейський регіональний навчальний центр ІКАО з </a:t>
            </a:r>
            <a:r>
              <a:rPr lang="uk-UA" dirty="0" smtClean="0">
                <a:solidFill>
                  <a:schemeClr val="tx1"/>
                </a:solidFill>
                <a:cs typeface="Times New Roman" pitchFamily="18" charset="0"/>
              </a:rPr>
              <a:t>підготовки державних інспекторів </a:t>
            </a:r>
            <a:r>
              <a:rPr lang="uk-UA" dirty="0">
                <a:solidFill>
                  <a:schemeClr val="tx1"/>
                </a:solidFill>
                <a:cs typeface="Times New Roman" pitchFamily="18" charset="0"/>
              </a:rPr>
              <a:t>з безпеки польотів та льотної придатності повітряних суден</a:t>
            </a:r>
            <a:endParaRPr lang="ru-RU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14625" y="3929063"/>
            <a:ext cx="3929063" cy="7143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1"/>
                </a:solidFill>
                <a:cs typeface="Times New Roman" pitchFamily="18" charset="0"/>
              </a:rPr>
              <a:t>Національні навчальні центри</a:t>
            </a:r>
            <a:endParaRPr lang="uk-UA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5286375"/>
            <a:ext cx="3429027" cy="1285875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1"/>
                </a:solidFill>
                <a:cs typeface="Times New Roman" pitchFamily="18" charset="0"/>
              </a:rPr>
              <a:t>Навчально-методичний центр з підготовки (перепідготовки) авіаційних фахівців в області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1"/>
                </a:solidFill>
                <a:cs typeface="Times New Roman" pitchFamily="18" charset="0"/>
              </a:rPr>
              <a:t>“</a:t>
            </a:r>
            <a:r>
              <a:rPr lang="uk-UA" dirty="0" err="1" smtClean="0">
                <a:solidFill>
                  <a:schemeClr val="tx1"/>
                </a:solidFill>
                <a:cs typeface="Times New Roman" pitchFamily="18" charset="0"/>
              </a:rPr>
              <a:t>Aviation</a:t>
            </a:r>
            <a:r>
              <a:rPr lang="uk-UA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tx1"/>
                </a:solidFill>
                <a:cs typeface="Times New Roman" pitchFamily="18" charset="0"/>
              </a:rPr>
              <a:t>English</a:t>
            </a:r>
            <a:r>
              <a:rPr lang="uk-UA" dirty="0" smtClean="0">
                <a:solidFill>
                  <a:schemeClr val="tx1"/>
                </a:solidFill>
                <a:cs typeface="Times New Roman" pitchFamily="18" charset="0"/>
              </a:rPr>
              <a:t>”</a:t>
            </a:r>
            <a:endParaRPr lang="uk-UA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29188" y="5286375"/>
            <a:ext cx="3286125" cy="1285875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1"/>
                </a:solidFill>
                <a:cs typeface="Times New Roman" pitchFamily="18" charset="0"/>
              </a:rPr>
              <a:t>Центр підготовки з безпеки авіації</a:t>
            </a:r>
            <a:endParaRPr lang="uk-UA" dirty="0">
              <a:solidFill>
                <a:schemeClr val="tx1"/>
              </a:solidFill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>
            <a:endCxn id="6" idx="0"/>
          </p:cNvCxnSpPr>
          <p:nvPr/>
        </p:nvCxnSpPr>
        <p:spPr>
          <a:xfrm rot="5400000">
            <a:off x="2232025" y="1517650"/>
            <a:ext cx="500063" cy="365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7" idx="0"/>
          </p:cNvCxnSpPr>
          <p:nvPr/>
        </p:nvCxnSpPr>
        <p:spPr>
          <a:xfrm rot="16200000" flipH="1">
            <a:off x="6661943" y="1481932"/>
            <a:ext cx="500063" cy="1079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5" idx="2"/>
            <a:endCxn id="8" idx="0"/>
          </p:cNvCxnSpPr>
          <p:nvPr/>
        </p:nvCxnSpPr>
        <p:spPr>
          <a:xfrm rot="16200000" flipH="1">
            <a:off x="3339307" y="2590006"/>
            <a:ext cx="2643188" cy="349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2786063" y="4786313"/>
            <a:ext cx="642937" cy="3571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6200000" flipH="1">
            <a:off x="5893594" y="4822032"/>
            <a:ext cx="642937" cy="2857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10000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827584" y="563196"/>
            <a:ext cx="806489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uk-UA" sz="2600" b="1" dirty="0" smtClean="0">
                <a:solidFill>
                  <a:srgbClr val="000099"/>
                </a:solidFill>
              </a:rPr>
              <a:t>Активна робота проводиться з перекладу офіційних курсів ІКАО, документів Європейського агентства безпеки авіації, Європейської конференції цивільної авіації.</a:t>
            </a:r>
            <a:endParaRPr lang="uk-UA" sz="2600" b="1" dirty="0">
              <a:solidFill>
                <a:srgbClr val="000099"/>
              </a:solidFill>
            </a:endParaRPr>
          </a:p>
        </p:txBody>
      </p:sp>
      <p:pic>
        <p:nvPicPr>
          <p:cNvPr id="12290" name="Picture 2" descr="C:\Users\Igor_Sasha\Desktop\VlXg9XbTb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52" y="2348880"/>
            <a:ext cx="6764603" cy="438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0000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ctrTitle"/>
          </p:nvPr>
        </p:nvSpPr>
        <p:spPr>
          <a:xfrm>
            <a:off x="684163" y="1"/>
            <a:ext cx="7416229" cy="1124744"/>
          </a:xfrm>
        </p:spPr>
        <p:txBody>
          <a:bodyPr/>
          <a:lstStyle/>
          <a:p>
            <a:pPr eaLnBrk="1" hangingPunct="1"/>
            <a:r>
              <a:rPr lang="uk-UA" sz="3200" b="1" dirty="0" smtClean="0">
                <a:solidFill>
                  <a:schemeClr val="tx1"/>
                </a:solidFill>
                <a:cs typeface="Times New Roman" pitchFamily="18" charset="0"/>
              </a:rPr>
              <a:t>Співпраця з авіаційними адміністраціями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468757" y="1124744"/>
            <a:ext cx="828092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solidFill>
                  <a:srgbClr val="000099"/>
                </a:solidFill>
              </a:rPr>
              <a:t>Інститут ІКАО працює в тісному контакті з авіаційними адміністраціями багатьох країн щодо регіоналізації міжнародних навчальних програм і визнанню національних програм підготовки авіаційних фахівців на базі впровадження передового досвіду.</a:t>
            </a:r>
            <a:endParaRPr lang="uk-UA" sz="2400" b="1" dirty="0">
              <a:solidFill>
                <a:srgbClr val="000099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07" y="3475594"/>
            <a:ext cx="5418437" cy="3265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10000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C3591E-BDB9-4869-83C9-899E5B08C1F7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 rot="16200000">
            <a:off x="-534" y="2312904"/>
            <a:ext cx="20145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dirty="0" smtClean="0"/>
              <a:t>Кількість слухачів</a:t>
            </a:r>
            <a:endParaRPr lang="uk-UA" dirty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500438" y="4185445"/>
            <a:ext cx="1871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smtClean="0"/>
              <a:t>Роки</a:t>
            </a:r>
            <a:endParaRPr lang="ru-RU" dirty="0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57158" y="4572008"/>
            <a:ext cx="849763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uk-UA" sz="2400" b="1" dirty="0">
                <a:solidFill>
                  <a:srgbClr val="000099"/>
                </a:solidFill>
              </a:rPr>
              <a:t>З 2003 року близько 10 тисяч працівників авіаційних адміністрацій, авіаційних підприємств, аероклубів і авіаційних навчальних закладів України та 77 країн світу пройшли підготовку та перепідготовку в навчальних центрах Інституту ІКАО.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183555" y="31279"/>
            <a:ext cx="8827839" cy="900113"/>
          </a:xfrm>
        </p:spPr>
        <p:txBody>
          <a:bodyPr/>
          <a:lstStyle/>
          <a:p>
            <a:pPr eaLnBrk="1" hangingPunct="1">
              <a:defRPr/>
            </a:pPr>
            <a:r>
              <a:rPr lang="uk-UA" sz="3200" b="1" dirty="0" smtClean="0">
                <a:solidFill>
                  <a:schemeClr val="tx1"/>
                </a:solidFill>
                <a:latin typeface="+mn-lt"/>
              </a:rPr>
              <a:t>Підготовка фахівців</a:t>
            </a:r>
            <a:endParaRPr lang="uk-UA" sz="3200" b="1" dirty="0" smtClean="0">
              <a:latin typeface="+mn-lt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680257266"/>
              </p:ext>
            </p:extLst>
          </p:nvPr>
        </p:nvGraphicFramePr>
        <p:xfrm>
          <a:off x="1331640" y="1268760"/>
          <a:ext cx="7064375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 advTm="10000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82DD71-2E79-471F-A9A7-A20B75BB52E4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2" name="TextBox 1"/>
          <p:cNvSpPr txBox="1"/>
          <p:nvPr/>
        </p:nvSpPr>
        <p:spPr>
          <a:xfrm>
            <a:off x="539552" y="931392"/>
            <a:ext cx="83529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600" b="1" dirty="0" smtClean="0">
                <a:solidFill>
                  <a:srgbClr val="000099"/>
                </a:solidFill>
                <a:latin typeface="+mj-lt"/>
              </a:rPr>
              <a:t>В 2014 році сертифікат міжнародного зразка отримали понад 1500 авіаційних фахівців з 34 країн світу.</a:t>
            </a:r>
            <a:endParaRPr lang="uk-UA" sz="2600" b="1" dirty="0">
              <a:solidFill>
                <a:srgbClr val="000099"/>
              </a:solidFill>
              <a:latin typeface="+mj-lt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045044861"/>
              </p:ext>
            </p:extLst>
          </p:nvPr>
        </p:nvGraphicFramePr>
        <p:xfrm>
          <a:off x="899592" y="2204864"/>
          <a:ext cx="781286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 descr="C:\Users\Kryjanovskiy\Desktop\самолет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30" b="13630"/>
          <a:stretch/>
        </p:blipFill>
        <p:spPr bwMode="auto">
          <a:xfrm>
            <a:off x="4427984" y="2924944"/>
            <a:ext cx="2124236" cy="75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183555" y="31279"/>
            <a:ext cx="8827839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uk-UA" sz="3200" b="1" dirty="0" smtClean="0">
                <a:solidFill>
                  <a:schemeClr val="tx1"/>
                </a:solidFill>
                <a:latin typeface="+mn-lt"/>
              </a:rPr>
              <a:t>Підготовка фахівців</a:t>
            </a:r>
            <a:endParaRPr lang="uk-UA" sz="3200" b="1" dirty="0" smtClean="0">
              <a:latin typeface="+mn-lt"/>
            </a:endParaRPr>
          </a:p>
        </p:txBody>
      </p:sp>
    </p:spTree>
  </p:cSld>
  <p:clrMapOvr>
    <a:masterClrMapping/>
  </p:clrMapOvr>
  <p:transition spd="slow" advTm="10000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8969</TotalTime>
  <Words>930</Words>
  <Application>Microsoft Office PowerPoint</Application>
  <PresentationFormat>Экран (4:3)</PresentationFormat>
  <Paragraphs>140</Paragraphs>
  <Slides>25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Оформление по умолчанию</vt:lpstr>
      <vt:lpstr>Інститут ІКАО (НАУ) (Київ, Україна)</vt:lpstr>
      <vt:lpstr>Інститут ІКАО (НАУ) </vt:lpstr>
      <vt:lpstr>Регіональні центри</vt:lpstr>
      <vt:lpstr>Презентация PowerPoint</vt:lpstr>
      <vt:lpstr>Презентация PowerPoint</vt:lpstr>
      <vt:lpstr>Презентация PowerPoint</vt:lpstr>
      <vt:lpstr>Співпраця з авіаційними адміністраціями</vt:lpstr>
      <vt:lpstr>Підготовка фахівців</vt:lpstr>
      <vt:lpstr>Презентация PowerPoint</vt:lpstr>
      <vt:lpstr>Презентация PowerPoint</vt:lpstr>
      <vt:lpstr>Технічне забезпечення</vt:lpstr>
      <vt:lpstr>Технічне забезпечення</vt:lpstr>
      <vt:lpstr>Заняття в мультимедійній аудиторії</vt:lpstr>
      <vt:lpstr>Заняття в ангарі</vt:lpstr>
      <vt:lpstr>Заняття в ангарі</vt:lpstr>
      <vt:lpstr>Співпраця з міжнародним аеропортом «Київ»</vt:lpstr>
      <vt:lpstr>Система управління якістю</vt:lpstr>
      <vt:lpstr>Система забезпечення якості навчання</vt:lpstr>
      <vt:lpstr>Офіційна система оцінювання інструкторів – вимога ІКАО</vt:lpstr>
      <vt:lpstr>Комплекс “IntroLight”</vt:lpstr>
      <vt:lpstr>Аудит ІКАО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Kranst</dc:creator>
  <cp:lastModifiedBy>Igor_Sasha</cp:lastModifiedBy>
  <cp:revision>584</cp:revision>
  <cp:lastPrinted>2015-04-28T14:36:03Z</cp:lastPrinted>
  <dcterms:created xsi:type="dcterms:W3CDTF">2007-03-24T20:38:34Z</dcterms:created>
  <dcterms:modified xsi:type="dcterms:W3CDTF">2015-04-28T14:41:02Z</dcterms:modified>
</cp:coreProperties>
</file>